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3"/>
  </p:notesMasterIdLst>
  <p:handoutMasterIdLst>
    <p:handoutMasterId r:id="rId24"/>
  </p:handoutMasterIdLst>
  <p:sldIdLst>
    <p:sldId id="270" r:id="rId5"/>
    <p:sldId id="723" r:id="rId6"/>
    <p:sldId id="740" r:id="rId7"/>
    <p:sldId id="741" r:id="rId8"/>
    <p:sldId id="261" r:id="rId9"/>
    <p:sldId id="727" r:id="rId10"/>
    <p:sldId id="730" r:id="rId11"/>
    <p:sldId id="735" r:id="rId12"/>
    <p:sldId id="744" r:id="rId13"/>
    <p:sldId id="752" r:id="rId14"/>
    <p:sldId id="750" r:id="rId15"/>
    <p:sldId id="748" r:id="rId16"/>
    <p:sldId id="749" r:id="rId17"/>
    <p:sldId id="751" r:id="rId18"/>
    <p:sldId id="742" r:id="rId19"/>
    <p:sldId id="725" r:id="rId20"/>
    <p:sldId id="733" r:id="rId21"/>
    <p:sldId id="72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E6E6E6"/>
    <a:srgbClr val="1C1E26"/>
    <a:srgbClr val="303342"/>
    <a:srgbClr val="485F74"/>
    <a:srgbClr val="354655"/>
    <a:srgbClr val="C80000"/>
    <a:srgbClr val="85B31F"/>
    <a:srgbClr val="3C4052"/>
    <a:srgbClr val="D83C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84" autoAdjust="0"/>
  </p:normalViewPr>
  <p:slideViewPr>
    <p:cSldViewPr snapToGrid="0">
      <p:cViewPr varScale="1">
        <p:scale>
          <a:sx n="68" d="100"/>
          <a:sy n="68" d="100"/>
        </p:scale>
        <p:origin x="616" y="48"/>
      </p:cViewPr>
      <p:guideLst>
        <p:guide orient="horz" pos="2160"/>
        <p:guide pos="3840"/>
      </p:guideLst>
    </p:cSldViewPr>
  </p:slideViewPr>
  <p:outlineViewPr>
    <p:cViewPr>
      <p:scale>
        <a:sx n="75" d="100"/>
        <a:sy n="75" d="100"/>
      </p:scale>
      <p:origin x="0" y="0"/>
    </p:cViewPr>
  </p:outlineViewPr>
  <p:notesTextViewPr>
    <p:cViewPr>
      <p:scale>
        <a:sx n="3" d="2"/>
        <a:sy n="3" d="2"/>
      </p:scale>
      <p:origin x="0" y="0"/>
    </p:cViewPr>
  </p:notesTextViewPr>
  <p:sorterViewPr>
    <p:cViewPr varScale="1">
      <p:scale>
        <a:sx n="1" d="1"/>
        <a:sy n="1" d="1"/>
      </p:scale>
      <p:origin x="0" y="-144264"/>
    </p:cViewPr>
  </p:sorter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rawings/drawing1.xml><?xml version="1.0" encoding="utf-8"?>
<c:userShapes xmlns:c="http://schemas.openxmlformats.org/drawingml/2006/chart">
  <cdr:relSizeAnchor xmlns:cdr="http://schemas.openxmlformats.org/drawingml/2006/chartDrawing">
    <cdr:from>
      <cdr:x>0.24162</cdr:x>
      <cdr:y>0.28872</cdr:y>
    </cdr:from>
    <cdr:to>
      <cdr:x>0.75838</cdr:x>
      <cdr:y>0.71128</cdr:y>
    </cdr:to>
    <cdr:sp macro="" textlink="">
      <cdr:nvSpPr>
        <cdr:cNvPr id="2" name="TextBox 1">
          <a:extLst xmlns:a="http://schemas.openxmlformats.org/drawingml/2006/main">
            <a:ext uri="{FF2B5EF4-FFF2-40B4-BE49-F238E27FC236}">
              <a16:creationId xmlns:a16="http://schemas.microsoft.com/office/drawing/2014/main" id="{BBBB52D6-2D87-41B3-8E89-D921796D2284}"/>
            </a:ext>
          </a:extLst>
        </cdr:cNvPr>
        <cdr:cNvSpPr txBox="1"/>
      </cdr:nvSpPr>
      <cdr:spPr>
        <a:xfrm xmlns:a="http://schemas.openxmlformats.org/drawingml/2006/main">
          <a:off x="427528" y="624795"/>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421010-3731-422F-8CF1-CD47B2D7C9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2656080-143A-4905-932A-5C7754887A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920ABC-E11D-42B4-A428-76B2C5BC0052}" type="datetimeFigureOut">
              <a:rPr lang="en-US" smtClean="0"/>
              <a:t>12/2/2024</a:t>
            </a:fld>
            <a:endParaRPr lang="en-US" dirty="0"/>
          </a:p>
        </p:txBody>
      </p:sp>
      <p:sp>
        <p:nvSpPr>
          <p:cNvPr id="4" name="Footer Placeholder 3">
            <a:extLst>
              <a:ext uri="{FF2B5EF4-FFF2-40B4-BE49-F238E27FC236}">
                <a16:creationId xmlns:a16="http://schemas.microsoft.com/office/drawing/2014/main" id="{96359276-DB8D-43B4-8029-4A695209B9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E29EE0F-113C-45AB-9877-4A16FFA6A9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DB89D3-056A-4F4C-8125-EA7126289545}" type="slidenum">
              <a:rPr lang="en-US" smtClean="0"/>
              <a:t>‹#›</a:t>
            </a:fld>
            <a:endParaRPr lang="en-US" dirty="0"/>
          </a:p>
        </p:txBody>
      </p:sp>
    </p:spTree>
    <p:extLst>
      <p:ext uri="{BB962C8B-B14F-4D97-AF65-F5344CB8AC3E}">
        <p14:creationId xmlns:p14="http://schemas.microsoft.com/office/powerpoint/2010/main" val="32318278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EED04-A4F0-49ED-B42E-211B56474E8D}" type="datetimeFigureOut">
              <a:rPr lang="en-US" smtClean="0"/>
              <a:t>12/2/2024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20CB7-DCA5-4E5B-97F1-300CDD8D2AAB}" type="slidenum">
              <a:rPr lang="en-US" smtClean="0"/>
              <a:t>‹#›</a:t>
            </a:fld>
            <a:endParaRPr lang="en-US" dirty="0"/>
          </a:p>
        </p:txBody>
      </p:sp>
    </p:spTree>
    <p:extLst>
      <p:ext uri="{BB962C8B-B14F-4D97-AF65-F5344CB8AC3E}">
        <p14:creationId xmlns:p14="http://schemas.microsoft.com/office/powerpoint/2010/main" val="3267183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a:t>
            </a:fld>
            <a:endParaRPr lang="en-US" dirty="0"/>
          </a:p>
        </p:txBody>
      </p:sp>
    </p:spTree>
    <p:extLst>
      <p:ext uri="{BB962C8B-B14F-4D97-AF65-F5344CB8AC3E}">
        <p14:creationId xmlns:p14="http://schemas.microsoft.com/office/powerpoint/2010/main" val="2419457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17</a:t>
            </a:fld>
            <a:endParaRPr lang="en-US" dirty="0"/>
          </a:p>
        </p:txBody>
      </p:sp>
    </p:spTree>
    <p:extLst>
      <p:ext uri="{BB962C8B-B14F-4D97-AF65-F5344CB8AC3E}">
        <p14:creationId xmlns:p14="http://schemas.microsoft.com/office/powerpoint/2010/main" val="3911923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18</a:t>
            </a:fld>
            <a:endParaRPr lang="en-US" dirty="0"/>
          </a:p>
        </p:txBody>
      </p:sp>
    </p:spTree>
    <p:extLst>
      <p:ext uri="{BB962C8B-B14F-4D97-AF65-F5344CB8AC3E}">
        <p14:creationId xmlns:p14="http://schemas.microsoft.com/office/powerpoint/2010/main" val="1824117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2</a:t>
            </a:fld>
            <a:endParaRPr lang="en-US" dirty="0"/>
          </a:p>
        </p:txBody>
      </p:sp>
    </p:spTree>
    <p:extLst>
      <p:ext uri="{BB962C8B-B14F-4D97-AF65-F5344CB8AC3E}">
        <p14:creationId xmlns:p14="http://schemas.microsoft.com/office/powerpoint/2010/main" val="363799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3</a:t>
            </a:fld>
            <a:endParaRPr lang="en-US" dirty="0"/>
          </a:p>
        </p:txBody>
      </p:sp>
    </p:spTree>
    <p:extLst>
      <p:ext uri="{BB962C8B-B14F-4D97-AF65-F5344CB8AC3E}">
        <p14:creationId xmlns:p14="http://schemas.microsoft.com/office/powerpoint/2010/main" val="2990794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4</a:t>
            </a:fld>
            <a:endParaRPr lang="en-US" dirty="0"/>
          </a:p>
        </p:txBody>
      </p:sp>
    </p:spTree>
    <p:extLst>
      <p:ext uri="{BB962C8B-B14F-4D97-AF65-F5344CB8AC3E}">
        <p14:creationId xmlns:p14="http://schemas.microsoft.com/office/powerpoint/2010/main" val="2076370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5</a:t>
            </a:fld>
            <a:endParaRPr lang="en-US" dirty="0"/>
          </a:p>
        </p:txBody>
      </p:sp>
    </p:spTree>
    <p:extLst>
      <p:ext uri="{BB962C8B-B14F-4D97-AF65-F5344CB8AC3E}">
        <p14:creationId xmlns:p14="http://schemas.microsoft.com/office/powerpoint/2010/main" val="686636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6</a:t>
            </a:fld>
            <a:endParaRPr lang="en-US" dirty="0"/>
          </a:p>
        </p:txBody>
      </p:sp>
    </p:spTree>
    <p:extLst>
      <p:ext uri="{BB962C8B-B14F-4D97-AF65-F5344CB8AC3E}">
        <p14:creationId xmlns:p14="http://schemas.microsoft.com/office/powerpoint/2010/main" val="2686353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7</a:t>
            </a:fld>
            <a:endParaRPr lang="en-US" dirty="0"/>
          </a:p>
        </p:txBody>
      </p:sp>
    </p:spTree>
    <p:extLst>
      <p:ext uri="{BB962C8B-B14F-4D97-AF65-F5344CB8AC3E}">
        <p14:creationId xmlns:p14="http://schemas.microsoft.com/office/powerpoint/2010/main" val="1548597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8</a:t>
            </a:fld>
            <a:endParaRPr lang="en-US" dirty="0"/>
          </a:p>
        </p:txBody>
      </p:sp>
    </p:spTree>
    <p:extLst>
      <p:ext uri="{BB962C8B-B14F-4D97-AF65-F5344CB8AC3E}">
        <p14:creationId xmlns:p14="http://schemas.microsoft.com/office/powerpoint/2010/main" val="1209867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16</a:t>
            </a:fld>
            <a:endParaRPr lang="en-US" dirty="0"/>
          </a:p>
        </p:txBody>
      </p:sp>
    </p:spTree>
    <p:extLst>
      <p:ext uri="{BB962C8B-B14F-4D97-AF65-F5344CB8AC3E}">
        <p14:creationId xmlns:p14="http://schemas.microsoft.com/office/powerpoint/2010/main" val="1236496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lstStyle>
            <a:lvl1pPr marL="0" indent="0">
              <a:buNone/>
              <a:defRPr/>
            </a:lvl1pPr>
          </a:lstStyle>
          <a:p>
            <a:r>
              <a:rPr lang="en-US" dirty="0"/>
              <a:t>Drag and Drop Image Here</a:t>
            </a:r>
          </a:p>
        </p:txBody>
      </p:sp>
      <p:sp>
        <p:nvSpPr>
          <p:cNvPr id="2" name="Title 1">
            <a:extLst>
              <a:ext uri="{FF2B5EF4-FFF2-40B4-BE49-F238E27FC236}">
                <a16:creationId xmlns:a16="http://schemas.microsoft.com/office/drawing/2014/main" id="{AAB8A1A3-5BFE-4E68-81F1-F52462776C9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11469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A1EF1-BFC9-4361-B215-2D83B16ABB4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71670997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4_Custom Layout">
    <p:spTree>
      <p:nvGrpSpPr>
        <p:cNvPr id="1" name=""/>
        <p:cNvGrpSpPr/>
        <p:nvPr/>
      </p:nvGrpSpPr>
      <p:grpSpPr>
        <a:xfrm>
          <a:off x="0" y="0"/>
          <a:ext cx="0" cy="0"/>
          <a:chOff x="0" y="0"/>
          <a:chExt cx="0" cy="0"/>
        </a:xfrm>
      </p:grpSpPr>
      <p:sp>
        <p:nvSpPr>
          <p:cNvPr id="4" name="Rectangle 3"/>
          <p:cNvSpPr/>
          <p:nvPr userDrawn="1"/>
        </p:nvSpPr>
        <p:spPr>
          <a:xfrm>
            <a:off x="0" y="0"/>
            <a:ext cx="12192000" cy="64878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51FFE5-84D8-43BD-9B0D-76C497F5553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058921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11" name="Rectangle 10"/>
          <p:cNvSpPr/>
          <p:nvPr userDrawn="1"/>
        </p:nvSpPr>
        <p:spPr>
          <a:xfrm>
            <a:off x="0" y="1428299"/>
            <a:ext cx="1711234" cy="4436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FB4FFF-4547-4B6C-9BF5-9A495C21103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18325398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 name="Group 14"/>
          <p:cNvGrpSpPr/>
          <p:nvPr userDrawn="1"/>
        </p:nvGrpSpPr>
        <p:grpSpPr>
          <a:xfrm rot="10800000">
            <a:off x="11858328" y="148422"/>
            <a:ext cx="332874" cy="590718"/>
            <a:chOff x="10026" y="148425"/>
            <a:chExt cx="332874" cy="590718"/>
          </a:xfrm>
        </p:grpSpPr>
        <p:sp>
          <p:nvSpPr>
            <p:cNvPr id="16" name="Rectangle 15"/>
            <p:cNvSpPr/>
            <p:nvPr/>
          </p:nvSpPr>
          <p:spPr>
            <a:xfrm>
              <a:off x="10026" y="148428"/>
              <a:ext cx="203334"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Rectangle 1"/>
          <p:cNvSpPr/>
          <p:nvPr userDrawn="1"/>
        </p:nvSpPr>
        <p:spPr>
          <a:xfrm>
            <a:off x="0" y="6477000"/>
            <a:ext cx="12192000" cy="381000"/>
          </a:xfrm>
          <a:prstGeom prst="rect">
            <a:avLst/>
          </a:prstGeom>
          <a:solidFill>
            <a:srgbClr val="E6E6E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Box 11"/>
          <p:cNvSpPr txBox="1"/>
          <p:nvPr userDrawn="1"/>
        </p:nvSpPr>
        <p:spPr>
          <a:xfrm>
            <a:off x="11292841" y="6528300"/>
            <a:ext cx="799412" cy="276999"/>
          </a:xfrm>
          <a:prstGeom prst="rect">
            <a:avLst/>
          </a:prstGeom>
          <a:noFill/>
        </p:spPr>
        <p:txBody>
          <a:bodyPr wrap="square" rtlCol="0" anchor="ctr">
            <a:spAutoFit/>
          </a:bodyPr>
          <a:lstStyle/>
          <a:p>
            <a:pPr algn="r"/>
            <a:fld id="{260E2A6B-A809-4840-BF14-8648BC0BDF87}" type="slidenum">
              <a:rPr lang="en-US" sz="1200" b="0" i="0" strike="noStrike" spc="0" noProof="0" smtClean="0">
                <a:solidFill>
                  <a:schemeClr val="accent1"/>
                </a:solidFill>
                <a:latin typeface="+mn-lt"/>
                <a:ea typeface="Roboto Condensed Light" panose="02000000000000000000" pitchFamily="2" charset="0"/>
                <a:cs typeface="Segoe UI Light" panose="020B0502040204020203" pitchFamily="34" charset="0"/>
              </a:rPr>
              <a:pPr algn="r"/>
              <a:t>‹#›</a:t>
            </a:fld>
            <a:endParaRPr lang="en-US" sz="8000" b="0" i="0" strike="noStrike" spc="0" noProof="0" dirty="0">
              <a:solidFill>
                <a:schemeClr val="accent1"/>
              </a:solidFill>
              <a:latin typeface="+mn-lt"/>
              <a:ea typeface="Roboto Condensed Light" panose="02000000000000000000" pitchFamily="2" charset="0"/>
              <a:cs typeface="Segoe UI Light" panose="020B0502040204020203" pitchFamily="34" charset="0"/>
            </a:endParaRPr>
          </a:p>
        </p:txBody>
      </p:sp>
      <p:sp>
        <p:nvSpPr>
          <p:cNvPr id="9" name="TextBox 8"/>
          <p:cNvSpPr txBox="1"/>
          <p:nvPr userDrawn="1"/>
        </p:nvSpPr>
        <p:spPr>
          <a:xfrm>
            <a:off x="68580" y="6528300"/>
            <a:ext cx="1684329" cy="276999"/>
          </a:xfrm>
          <a:prstGeom prst="rect">
            <a:avLst/>
          </a:prstGeom>
          <a:noFill/>
        </p:spPr>
        <p:txBody>
          <a:bodyPr wrap="square" rtlCol="0">
            <a:spAutoFit/>
          </a:bodyPr>
          <a:lstStyle/>
          <a:p>
            <a:pPr algn="l"/>
            <a:r>
              <a:rPr lang="en-US" sz="1200" b="1" noProof="0" dirty="0">
                <a:solidFill>
                  <a:schemeClr val="accent1"/>
                </a:solidFill>
                <a:latin typeface="+mn-lt"/>
              </a:rPr>
              <a:t>Your </a:t>
            </a:r>
            <a:r>
              <a:rPr lang="en-US" sz="1200" b="1" baseline="0" noProof="0" dirty="0">
                <a:solidFill>
                  <a:schemeClr val="accent1"/>
                </a:solidFill>
                <a:latin typeface="+mn-lt"/>
              </a:rPr>
              <a:t>Coffee Shop</a:t>
            </a:r>
            <a:endParaRPr lang="en-US" sz="1200" b="1" noProof="0" dirty="0">
              <a:solidFill>
                <a:schemeClr val="accent1"/>
              </a:solidFill>
              <a:latin typeface="+mn-lt"/>
            </a:endParaRPr>
          </a:p>
        </p:txBody>
      </p:sp>
    </p:spTree>
    <p:extLst>
      <p:ext uri="{BB962C8B-B14F-4D97-AF65-F5344CB8AC3E}">
        <p14:creationId xmlns:p14="http://schemas.microsoft.com/office/powerpoint/2010/main" val="3008118459"/>
      </p:ext>
    </p:extLst>
  </p:cSld>
  <p:clrMap bg1="lt1" tx1="dk1" bg2="lt2" tx2="dk2" accent1="accent1" accent2="accent2" accent3="accent3" accent4="accent4" accent5="accent5" accent6="accent6" hlink="hlink" folHlink="folHlink"/>
  <p:sldLayoutIdLst>
    <p:sldLayoutId id="2147483651" r:id="rId1"/>
    <p:sldLayoutId id="2147483662" r:id="rId2"/>
    <p:sldLayoutId id="2147483781" r:id="rId3"/>
    <p:sldLayoutId id="214748369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C183D7F6-B498-43B3-948B-1728B52AA6E4}">
                <adec:decorative xmlns:adec="http://schemas.microsoft.com/office/drawing/2017/decorative" val="1"/>
              </a:ext>
            </a:extLst>
          </p:cNvPr>
          <p:cNvSpPr/>
          <p:nvPr/>
        </p:nvSpPr>
        <p:spPr>
          <a:xfrm>
            <a:off x="-2" y="0"/>
            <a:ext cx="1219200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Placeholder 1" descr="Coffee shop artwork and icons"/>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11" name="Title 10" hidden="1">
            <a:extLst>
              <a:ext uri="{FF2B5EF4-FFF2-40B4-BE49-F238E27FC236}">
                <a16:creationId xmlns:a16="http://schemas.microsoft.com/office/drawing/2014/main" id="{B825F879-7327-49C3-8A45-B7A226CC37F4}"/>
              </a:ext>
            </a:extLst>
          </p:cNvPr>
          <p:cNvSpPr>
            <a:spLocks noGrp="1"/>
          </p:cNvSpPr>
          <p:nvPr>
            <p:ph type="title"/>
          </p:nvPr>
        </p:nvSpPr>
        <p:spPr/>
        <p:txBody>
          <a:bodyPr/>
          <a:lstStyle/>
          <a:p>
            <a:r>
              <a:rPr lang="en-US" dirty="0"/>
              <a:t>Slide 1</a:t>
            </a:r>
          </a:p>
        </p:txBody>
      </p:sp>
      <p:sp>
        <p:nvSpPr>
          <p:cNvPr id="6" name="Rectangle 5">
            <a:extLst>
              <a:ext uri="{C183D7F6-B498-43B3-948B-1728B52AA6E4}">
                <adec:decorative xmlns:adec="http://schemas.microsoft.com/office/drawing/2017/decorative" val="1"/>
              </a:ext>
            </a:extLst>
          </p:cNvPr>
          <p:cNvSpPr/>
          <p:nvPr/>
        </p:nvSpPr>
        <p:spPr>
          <a:xfrm>
            <a:off x="-2" y="0"/>
            <a:ext cx="12192000" cy="6858000"/>
          </a:xfrm>
          <a:prstGeom prst="rect">
            <a:avLst/>
          </a:prstGeom>
          <a:solidFill>
            <a:schemeClr val="accent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endParaRPr>
          </a:p>
        </p:txBody>
      </p:sp>
      <p:pic>
        <p:nvPicPr>
          <p:cNvPr id="4" name="Picture 3" descr="Illustration of a coffee cup and saucer with steam coming out and the wording &quot;Coffee Shop&quot; within the steam"/>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5465" y="689576"/>
            <a:ext cx="2792701" cy="4023028"/>
          </a:xfrm>
          <a:prstGeom prst="rect">
            <a:avLst/>
          </a:prstGeom>
        </p:spPr>
      </p:pic>
      <p:sp>
        <p:nvSpPr>
          <p:cNvPr id="22" name="TextBox 21"/>
          <p:cNvSpPr txBox="1"/>
          <p:nvPr/>
        </p:nvSpPr>
        <p:spPr>
          <a:xfrm>
            <a:off x="1899362" y="575999"/>
            <a:ext cx="7639143" cy="707886"/>
          </a:xfrm>
          <a:prstGeom prst="rect">
            <a:avLst/>
          </a:prstGeom>
          <a:noFill/>
        </p:spPr>
        <p:txBody>
          <a:bodyPr wrap="none" rtlCol="0">
            <a:spAutoFit/>
          </a:bodyPr>
          <a:lstStyle/>
          <a:p>
            <a:pPr algn="ctr"/>
            <a:r>
              <a:rPr lang="en-US" sz="4000" b="1" dirty="0">
                <a:solidFill>
                  <a:schemeClr val="accent6">
                    <a:lumMod val="50000"/>
                  </a:schemeClr>
                </a:solidFill>
                <a:latin typeface="Algerian" panose="04020705040A02060702" pitchFamily="82" charset="0"/>
                <a:ea typeface="Lato Black" panose="020F0502020204030203" pitchFamily="34" charset="0"/>
                <a:cs typeface="Lato Black" panose="020F0502020204030203" pitchFamily="34" charset="0"/>
              </a:rPr>
              <a:t>COFFEE SHOP SALES ANALYSIS</a:t>
            </a:r>
          </a:p>
        </p:txBody>
      </p:sp>
      <p:sp>
        <p:nvSpPr>
          <p:cNvPr id="3" name="TextBox 2">
            <a:extLst>
              <a:ext uri="{FF2B5EF4-FFF2-40B4-BE49-F238E27FC236}">
                <a16:creationId xmlns:a16="http://schemas.microsoft.com/office/drawing/2014/main" id="{2BFDF7AD-9B8E-4715-95E0-D2335BACD6BC}"/>
              </a:ext>
            </a:extLst>
          </p:cNvPr>
          <p:cNvSpPr txBox="1"/>
          <p:nvPr/>
        </p:nvSpPr>
        <p:spPr>
          <a:xfrm flipH="1">
            <a:off x="2513821" y="1982616"/>
            <a:ext cx="6410227" cy="4801314"/>
          </a:xfrm>
          <a:prstGeom prst="rect">
            <a:avLst/>
          </a:prstGeom>
          <a:noFill/>
        </p:spPr>
        <p:txBody>
          <a:bodyPr wrap="square" rtlCol="0">
            <a:spAutoFit/>
          </a:bodyPr>
          <a:lstStyle/>
          <a:p>
            <a:r>
              <a:rPr lang="en-US" b="1" dirty="0"/>
              <a:t>INSTITUTE</a:t>
            </a:r>
            <a:endParaRPr lang="en-US" dirty="0"/>
          </a:p>
          <a:p>
            <a:br>
              <a:rPr lang="en-US" dirty="0"/>
            </a:br>
            <a:r>
              <a:rPr lang="en-US" dirty="0"/>
              <a:t>Institute of Emerging Careers</a:t>
            </a:r>
          </a:p>
          <a:p>
            <a:br>
              <a:rPr lang="en-US" dirty="0"/>
            </a:br>
            <a:r>
              <a:rPr lang="en-US" b="1" dirty="0"/>
              <a:t>PROGRAM</a:t>
            </a:r>
            <a:endParaRPr lang="en-US" dirty="0"/>
          </a:p>
          <a:p>
            <a:br>
              <a:rPr lang="en-US" dirty="0"/>
            </a:br>
            <a:r>
              <a:rPr lang="en-US" dirty="0"/>
              <a:t>Data Analytics cohort 14</a:t>
            </a:r>
          </a:p>
          <a:p>
            <a:br>
              <a:rPr lang="en-US" dirty="0"/>
            </a:br>
            <a:r>
              <a:rPr lang="en-US" b="1" dirty="0"/>
              <a:t>TAUGHT BY</a:t>
            </a:r>
            <a:endParaRPr lang="en-US" dirty="0"/>
          </a:p>
          <a:p>
            <a:br>
              <a:rPr lang="en-US" dirty="0"/>
            </a:br>
            <a:r>
              <a:rPr lang="en-US" dirty="0"/>
              <a:t>Syed </a:t>
            </a:r>
            <a:r>
              <a:rPr lang="en-US" dirty="0" err="1"/>
              <a:t>Afroz</a:t>
            </a:r>
            <a:r>
              <a:rPr lang="en-US" dirty="0"/>
              <a:t> Pasha</a:t>
            </a:r>
          </a:p>
          <a:p>
            <a:br>
              <a:rPr lang="en-US" dirty="0"/>
            </a:br>
            <a:r>
              <a:rPr lang="en-US" b="1" dirty="0"/>
              <a:t>PRESENTED BY</a:t>
            </a:r>
            <a:endParaRPr lang="en-US" dirty="0"/>
          </a:p>
          <a:p>
            <a:br>
              <a:rPr lang="en-US" dirty="0"/>
            </a:br>
            <a:r>
              <a:rPr lang="en-US" dirty="0" err="1"/>
              <a:t>Mehwish</a:t>
            </a:r>
            <a:r>
              <a:rPr lang="en-US" dirty="0"/>
              <a:t> Azam</a:t>
            </a:r>
          </a:p>
          <a:p>
            <a:br>
              <a:rPr lang="en-US" dirty="0"/>
            </a:br>
            <a:endParaRPr lang="en-US" dirty="0"/>
          </a:p>
        </p:txBody>
      </p:sp>
    </p:spTree>
    <p:extLst>
      <p:ext uri="{BB962C8B-B14F-4D97-AF65-F5344CB8AC3E}">
        <p14:creationId xmlns:p14="http://schemas.microsoft.com/office/powerpoint/2010/main" val="137223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par>
                                <p:cTn id="9" presetID="10" presetClass="entr" presetSubtype="0" repeatCount="4000"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50"/>
                                        <p:tgtEl>
                                          <p:spTgt spid="4"/>
                                        </p:tgtEl>
                                      </p:cBhvr>
                                    </p:animEffect>
                                  </p:childTnLst>
                                </p:cTn>
                              </p:par>
                            </p:childTnLst>
                          </p:cTn>
                        </p:par>
                        <p:par>
                          <p:cTn id="12" fill="hold">
                            <p:stCondLst>
                              <p:cond delay="850"/>
                            </p:stCondLst>
                            <p:childTnLst>
                              <p:par>
                                <p:cTn id="13" presetID="42"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anim calcmode="lin" valueType="num">
                                      <p:cBhvr>
                                        <p:cTn id="16" dur="1000" fill="hold"/>
                                        <p:tgtEl>
                                          <p:spTgt spid="22"/>
                                        </p:tgtEl>
                                        <p:attrNameLst>
                                          <p:attrName>ppt_x</p:attrName>
                                        </p:attrNameLst>
                                      </p:cBhvr>
                                      <p:tavLst>
                                        <p:tav tm="0">
                                          <p:val>
                                            <p:strVal val="#ppt_x"/>
                                          </p:val>
                                        </p:tav>
                                        <p:tav tm="100000">
                                          <p:val>
                                            <p:strVal val="#ppt_x"/>
                                          </p:val>
                                        </p:tav>
                                      </p:tavLst>
                                    </p:anim>
                                    <p:anim calcmode="lin" valueType="num">
                                      <p:cBhvr>
                                        <p:cTn id="1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A98BD7-1C65-4D00-9F1B-22595EDAAAC9}"/>
              </a:ext>
            </a:extLst>
          </p:cNvPr>
          <p:cNvPicPr>
            <a:picLocks noChangeAspect="1"/>
          </p:cNvPicPr>
          <p:nvPr/>
        </p:nvPicPr>
        <p:blipFill rotWithShape="1">
          <a:blip r:embed="rId2"/>
          <a:srcRect l="3479" t="26667" r="43789" b="17526"/>
          <a:stretch/>
        </p:blipFill>
        <p:spPr>
          <a:xfrm>
            <a:off x="0" y="0"/>
            <a:ext cx="12191999" cy="6476214"/>
          </a:xfrm>
          <a:prstGeom prst="rect">
            <a:avLst/>
          </a:prstGeom>
        </p:spPr>
      </p:pic>
    </p:spTree>
    <p:extLst>
      <p:ext uri="{BB962C8B-B14F-4D97-AF65-F5344CB8AC3E}">
        <p14:creationId xmlns:p14="http://schemas.microsoft.com/office/powerpoint/2010/main" val="1247749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F9845B-A209-4794-BCB8-C3EA625EA67D}"/>
              </a:ext>
            </a:extLst>
          </p:cNvPr>
          <p:cNvPicPr>
            <a:picLocks noChangeAspect="1"/>
          </p:cNvPicPr>
          <p:nvPr/>
        </p:nvPicPr>
        <p:blipFill rotWithShape="1">
          <a:blip r:embed="rId2"/>
          <a:srcRect l="3247" t="25979" r="44562" b="17389"/>
          <a:stretch/>
        </p:blipFill>
        <p:spPr>
          <a:xfrm>
            <a:off x="0" y="0"/>
            <a:ext cx="12192000" cy="6504495"/>
          </a:xfrm>
          <a:prstGeom prst="rect">
            <a:avLst/>
          </a:prstGeom>
        </p:spPr>
      </p:pic>
    </p:spTree>
    <p:extLst>
      <p:ext uri="{BB962C8B-B14F-4D97-AF65-F5344CB8AC3E}">
        <p14:creationId xmlns:p14="http://schemas.microsoft.com/office/powerpoint/2010/main" val="3296642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838B7D-220D-4B87-AFB4-46B0ABB5FA85}"/>
              </a:ext>
            </a:extLst>
          </p:cNvPr>
          <p:cNvPicPr>
            <a:picLocks noChangeAspect="1"/>
          </p:cNvPicPr>
          <p:nvPr/>
        </p:nvPicPr>
        <p:blipFill rotWithShape="1">
          <a:blip r:embed="rId2"/>
          <a:srcRect l="3092" t="26253" r="44331" b="17114"/>
          <a:stretch/>
        </p:blipFill>
        <p:spPr>
          <a:xfrm>
            <a:off x="0" y="0"/>
            <a:ext cx="12192000" cy="6513922"/>
          </a:xfrm>
          <a:prstGeom prst="rect">
            <a:avLst/>
          </a:prstGeom>
        </p:spPr>
      </p:pic>
    </p:spTree>
    <p:extLst>
      <p:ext uri="{BB962C8B-B14F-4D97-AF65-F5344CB8AC3E}">
        <p14:creationId xmlns:p14="http://schemas.microsoft.com/office/powerpoint/2010/main" val="1325037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C45C39-505A-4254-98C4-E7B9B751514C}"/>
              </a:ext>
            </a:extLst>
          </p:cNvPr>
          <p:cNvPicPr>
            <a:picLocks noChangeAspect="1"/>
          </p:cNvPicPr>
          <p:nvPr/>
        </p:nvPicPr>
        <p:blipFill rotWithShape="1">
          <a:blip r:embed="rId2"/>
          <a:srcRect l="3015" t="26118" r="44021" b="17525"/>
          <a:stretch/>
        </p:blipFill>
        <p:spPr>
          <a:xfrm>
            <a:off x="0" y="0"/>
            <a:ext cx="12192000" cy="6466787"/>
          </a:xfrm>
          <a:prstGeom prst="rect">
            <a:avLst/>
          </a:prstGeom>
        </p:spPr>
      </p:pic>
    </p:spTree>
    <p:extLst>
      <p:ext uri="{BB962C8B-B14F-4D97-AF65-F5344CB8AC3E}">
        <p14:creationId xmlns:p14="http://schemas.microsoft.com/office/powerpoint/2010/main" val="2924092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D6AF0D-784A-4E7E-A898-181ECAF3B8FC}"/>
              </a:ext>
            </a:extLst>
          </p:cNvPr>
          <p:cNvPicPr>
            <a:picLocks noChangeAspect="1"/>
          </p:cNvPicPr>
          <p:nvPr/>
        </p:nvPicPr>
        <p:blipFill rotWithShape="1">
          <a:blip r:embed="rId2"/>
          <a:srcRect l="3016" t="26529" r="44407" b="17801"/>
          <a:stretch/>
        </p:blipFill>
        <p:spPr>
          <a:xfrm>
            <a:off x="0" y="0"/>
            <a:ext cx="12192000" cy="6495068"/>
          </a:xfrm>
          <a:prstGeom prst="rect">
            <a:avLst/>
          </a:prstGeom>
        </p:spPr>
      </p:pic>
    </p:spTree>
    <p:extLst>
      <p:ext uri="{BB962C8B-B14F-4D97-AF65-F5344CB8AC3E}">
        <p14:creationId xmlns:p14="http://schemas.microsoft.com/office/powerpoint/2010/main" val="688908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B6B6-B521-410B-BE34-CE953271356A}"/>
              </a:ext>
            </a:extLst>
          </p:cNvPr>
          <p:cNvSpPr>
            <a:spLocks noGrp="1"/>
          </p:cNvSpPr>
          <p:nvPr>
            <p:ph type="title"/>
          </p:nvPr>
        </p:nvSpPr>
        <p:spPr>
          <a:xfrm>
            <a:off x="2902671" y="157736"/>
            <a:ext cx="3696093" cy="681250"/>
          </a:xfrm>
        </p:spPr>
        <p:txBody>
          <a:bodyPr/>
          <a:lstStyle/>
          <a:p>
            <a:r>
              <a:rPr lang="en-US" sz="4000" dirty="0">
                <a:solidFill>
                  <a:schemeClr val="accent1"/>
                </a:solidFill>
                <a:latin typeface="Algerian" panose="04020705040A02060702" pitchFamily="82" charset="0"/>
              </a:rPr>
              <a:t>Key Insights:</a:t>
            </a:r>
          </a:p>
        </p:txBody>
      </p:sp>
      <p:sp>
        <p:nvSpPr>
          <p:cNvPr id="4" name="TextBox 3">
            <a:extLst>
              <a:ext uri="{FF2B5EF4-FFF2-40B4-BE49-F238E27FC236}">
                <a16:creationId xmlns:a16="http://schemas.microsoft.com/office/drawing/2014/main" id="{1D6301B5-A79A-414E-9317-066FEF7140B8}"/>
              </a:ext>
            </a:extLst>
          </p:cNvPr>
          <p:cNvSpPr txBox="1"/>
          <p:nvPr/>
        </p:nvSpPr>
        <p:spPr>
          <a:xfrm flipH="1">
            <a:off x="458771" y="1536570"/>
            <a:ext cx="11274458" cy="1600438"/>
          </a:xfrm>
          <a:prstGeom prst="rect">
            <a:avLst/>
          </a:prstGeom>
          <a:noFill/>
        </p:spPr>
        <p:txBody>
          <a:bodyPr wrap="square" rtlCol="0">
            <a:spAutoFit/>
          </a:bodyPr>
          <a:lstStyle/>
          <a:p>
            <a:pPr marL="342900" indent="-342900">
              <a:buFont typeface="Arial" panose="020B0604020202020204" pitchFamily="34" charset="0"/>
              <a:buChar char="•"/>
            </a:pPr>
            <a:r>
              <a:rPr lang="en-US" sz="1400" dirty="0">
                <a:solidFill>
                  <a:schemeClr val="bg1"/>
                </a:solidFill>
              </a:rPr>
              <a:t>Offering discounts significantly increases sales, especially during weekends and holidays. </a:t>
            </a:r>
          </a:p>
          <a:p>
            <a:pPr marL="342900" indent="-342900">
              <a:buFont typeface="Arial" panose="020B0604020202020204" pitchFamily="34" charset="0"/>
              <a:buChar char="•"/>
            </a:pPr>
            <a:endParaRPr lang="en-US" sz="1400" dirty="0">
              <a:solidFill>
                <a:schemeClr val="bg1"/>
              </a:solidFill>
            </a:endParaRPr>
          </a:p>
          <a:p>
            <a:pPr marL="342900" indent="-342900">
              <a:buFont typeface="Arial" panose="020B0604020202020204" pitchFamily="34" charset="0"/>
              <a:buChar char="•"/>
            </a:pPr>
            <a:r>
              <a:rPr lang="en-US" sz="1400" dirty="0">
                <a:solidFill>
                  <a:schemeClr val="bg1"/>
                </a:solidFill>
              </a:rPr>
              <a:t>The top 10 products contribute to the majority of sales.</a:t>
            </a:r>
          </a:p>
          <a:p>
            <a:pPr marL="342900" indent="-342900">
              <a:buFont typeface="Arial" panose="020B0604020202020204" pitchFamily="34" charset="0"/>
              <a:buChar char="•"/>
            </a:pPr>
            <a:endParaRPr lang="en-US" sz="1400" dirty="0">
              <a:solidFill>
                <a:schemeClr val="bg1"/>
              </a:solidFill>
            </a:endParaRPr>
          </a:p>
          <a:p>
            <a:pPr marL="342900" indent="-342900">
              <a:buFont typeface="Arial" panose="020B0604020202020204" pitchFamily="34" charset="0"/>
              <a:buChar char="•"/>
            </a:pPr>
            <a:r>
              <a:rPr lang="en-US" sz="1400" dirty="0">
                <a:solidFill>
                  <a:schemeClr val="bg1"/>
                </a:solidFill>
              </a:rPr>
              <a:t>Weekends show higher sales, suggesting promotional opportunities for these days.</a:t>
            </a:r>
          </a:p>
          <a:p>
            <a:pPr marL="342900" indent="-342900">
              <a:buFont typeface="Arial" panose="020B0604020202020204" pitchFamily="34" charset="0"/>
              <a:buChar char="•"/>
            </a:pPr>
            <a:endParaRPr lang="en-US" sz="1400" dirty="0">
              <a:solidFill>
                <a:schemeClr val="bg1"/>
              </a:solidFill>
            </a:endParaRPr>
          </a:p>
          <a:p>
            <a:pPr marL="342900" indent="-342900">
              <a:buFont typeface="Arial" panose="020B0604020202020204" pitchFamily="34" charset="0"/>
              <a:buChar char="•"/>
            </a:pPr>
            <a:r>
              <a:rPr lang="en-US" sz="1400" b="1" dirty="0">
                <a:solidFill>
                  <a:schemeClr val="accent1"/>
                </a:solidFill>
              </a:rPr>
              <a:t>Product Category Trends :   </a:t>
            </a:r>
            <a:r>
              <a:rPr lang="en-US" sz="1400" dirty="0">
                <a:solidFill>
                  <a:schemeClr val="bg1"/>
                </a:solidFill>
              </a:rPr>
              <a:t>Some categories (like beverages and food) perform consistently, while others (like accessories) show seasonal trends.</a:t>
            </a:r>
          </a:p>
        </p:txBody>
      </p:sp>
    </p:spTree>
    <p:extLst>
      <p:ext uri="{BB962C8B-B14F-4D97-AF65-F5344CB8AC3E}">
        <p14:creationId xmlns:p14="http://schemas.microsoft.com/office/powerpoint/2010/main" val="1676380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C183D7F6-B498-43B3-948B-1728B52AA6E4}">
                <adec:decorative xmlns:adec="http://schemas.microsoft.com/office/drawing/2017/decorative" val="1"/>
              </a:ext>
            </a:extLst>
          </p:cNvPr>
          <p:cNvGrpSpPr/>
          <p:nvPr/>
        </p:nvGrpSpPr>
        <p:grpSpPr>
          <a:xfrm>
            <a:off x="38100" y="0"/>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5" name="Chart 44" descr="Pie Chart Style"/>
          <p:cNvGraphicFramePr/>
          <p:nvPr>
            <p:extLst>
              <p:ext uri="{D42A27DB-BD31-4B8C-83A1-F6EECF244321}">
                <p14:modId xmlns:p14="http://schemas.microsoft.com/office/powerpoint/2010/main" val="121022011"/>
              </p:ext>
            </p:extLst>
          </p:nvPr>
        </p:nvGraphicFramePr>
        <p:xfrm>
          <a:off x="1588568" y="0"/>
          <a:ext cx="1769456" cy="21639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8" name="Chart 87" descr="Pie Chart Style"/>
          <p:cNvGraphicFramePr/>
          <p:nvPr>
            <p:extLst>
              <p:ext uri="{D42A27DB-BD31-4B8C-83A1-F6EECF244321}">
                <p14:modId xmlns:p14="http://schemas.microsoft.com/office/powerpoint/2010/main" val="1167645334"/>
              </p:ext>
            </p:extLst>
          </p:nvPr>
        </p:nvGraphicFramePr>
        <p:xfrm>
          <a:off x="2796136" y="2890584"/>
          <a:ext cx="1769456" cy="21639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2" name="Chart 91" descr="Pie Chart Style"/>
          <p:cNvGraphicFramePr/>
          <p:nvPr>
            <p:extLst>
              <p:ext uri="{D42A27DB-BD31-4B8C-83A1-F6EECF244321}">
                <p14:modId xmlns:p14="http://schemas.microsoft.com/office/powerpoint/2010/main" val="1126720147"/>
              </p:ext>
            </p:extLst>
          </p:nvPr>
        </p:nvGraphicFramePr>
        <p:xfrm>
          <a:off x="5211272" y="1376680"/>
          <a:ext cx="1769456" cy="216399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6" name="Chart 95" descr="Pie Chart Style"/>
          <p:cNvGraphicFramePr/>
          <p:nvPr>
            <p:extLst>
              <p:ext uri="{D42A27DB-BD31-4B8C-83A1-F6EECF244321}">
                <p14:modId xmlns:p14="http://schemas.microsoft.com/office/powerpoint/2010/main" val="2388507877"/>
              </p:ext>
            </p:extLst>
          </p:nvPr>
        </p:nvGraphicFramePr>
        <p:xfrm>
          <a:off x="7626408" y="1376680"/>
          <a:ext cx="1769456" cy="216399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0" name="Chart 99" descr="Pie Chart Style"/>
          <p:cNvGraphicFramePr/>
          <p:nvPr>
            <p:extLst>
              <p:ext uri="{D42A27DB-BD31-4B8C-83A1-F6EECF244321}">
                <p14:modId xmlns:p14="http://schemas.microsoft.com/office/powerpoint/2010/main" val="1706463581"/>
              </p:ext>
            </p:extLst>
          </p:nvPr>
        </p:nvGraphicFramePr>
        <p:xfrm>
          <a:off x="10041544" y="1376680"/>
          <a:ext cx="1769456" cy="2163990"/>
        </p:xfrm>
        <a:graphic>
          <a:graphicData uri="http://schemas.openxmlformats.org/drawingml/2006/chart">
            <c:chart xmlns:c="http://schemas.openxmlformats.org/drawingml/2006/chart" xmlns:r="http://schemas.openxmlformats.org/officeDocument/2006/relationships" r:id="rId7"/>
          </a:graphicData>
        </a:graphic>
      </p:graphicFrame>
      <p:sp>
        <p:nvSpPr>
          <p:cNvPr id="5" name="Title 4" hidden="1">
            <a:extLst>
              <a:ext uri="{FF2B5EF4-FFF2-40B4-BE49-F238E27FC236}">
                <a16:creationId xmlns:a16="http://schemas.microsoft.com/office/drawing/2014/main" id="{91EB68CD-5A94-4E59-AA75-8FF956921CC1}"/>
              </a:ext>
            </a:extLst>
          </p:cNvPr>
          <p:cNvSpPr>
            <a:spLocks noGrp="1"/>
          </p:cNvSpPr>
          <p:nvPr>
            <p:ph type="title"/>
          </p:nvPr>
        </p:nvSpPr>
        <p:spPr/>
        <p:txBody>
          <a:bodyPr/>
          <a:lstStyle/>
          <a:p>
            <a:r>
              <a:rPr lang="en-US" dirty="0"/>
              <a:t>Slide 4</a:t>
            </a:r>
          </a:p>
        </p:txBody>
      </p:sp>
      <p:sp>
        <p:nvSpPr>
          <p:cNvPr id="6" name="TextBox 5">
            <a:extLst>
              <a:ext uri="{FF2B5EF4-FFF2-40B4-BE49-F238E27FC236}">
                <a16:creationId xmlns:a16="http://schemas.microsoft.com/office/drawing/2014/main" id="{DFC858A8-3A2E-4DA0-A658-6B37C1338266}"/>
              </a:ext>
            </a:extLst>
          </p:cNvPr>
          <p:cNvSpPr txBox="1"/>
          <p:nvPr/>
        </p:nvSpPr>
        <p:spPr>
          <a:xfrm flipH="1">
            <a:off x="3358024" y="174657"/>
            <a:ext cx="4232384" cy="584775"/>
          </a:xfrm>
          <a:prstGeom prst="rect">
            <a:avLst/>
          </a:prstGeom>
          <a:noFill/>
        </p:spPr>
        <p:txBody>
          <a:bodyPr wrap="square" rtlCol="0">
            <a:spAutoFit/>
          </a:bodyPr>
          <a:lstStyle/>
          <a:p>
            <a:r>
              <a:rPr lang="en-US" sz="3200" b="1" dirty="0">
                <a:solidFill>
                  <a:schemeClr val="accent1"/>
                </a:solidFill>
                <a:latin typeface="Algerian" panose="04020705040A02060702" pitchFamily="82" charset="0"/>
              </a:rPr>
              <a:t>Recommendations:</a:t>
            </a:r>
            <a:r>
              <a:rPr lang="en-US" sz="3200" b="1" dirty="0">
                <a:solidFill>
                  <a:schemeClr val="accent1"/>
                </a:solidFill>
              </a:rPr>
              <a:t> </a:t>
            </a:r>
          </a:p>
        </p:txBody>
      </p:sp>
      <p:sp>
        <p:nvSpPr>
          <p:cNvPr id="8" name="TextBox 7">
            <a:extLst>
              <a:ext uri="{FF2B5EF4-FFF2-40B4-BE49-F238E27FC236}">
                <a16:creationId xmlns:a16="http://schemas.microsoft.com/office/drawing/2014/main" id="{CDDABE06-6B10-48FE-A54A-B5B6E5ECC387}"/>
              </a:ext>
            </a:extLst>
          </p:cNvPr>
          <p:cNvSpPr txBox="1"/>
          <p:nvPr/>
        </p:nvSpPr>
        <p:spPr>
          <a:xfrm flipH="1">
            <a:off x="1241831" y="1658456"/>
            <a:ext cx="9292792" cy="1600438"/>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chemeClr val="accent1"/>
                </a:solidFill>
              </a:rPr>
              <a:t>Targeted Promotions: </a:t>
            </a:r>
            <a:r>
              <a:rPr lang="en-US" sz="1400" dirty="0"/>
              <a:t>Run special weekend promotions to boost sales.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solidFill>
                  <a:schemeClr val="accent1"/>
                </a:solidFill>
              </a:rPr>
              <a:t>Inventory Management: </a:t>
            </a:r>
            <a:r>
              <a:rPr lang="en-US" sz="1400" dirty="0"/>
              <a:t>Focus on stocking high-demand products to reduce out-of-stock situations.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solidFill>
                  <a:schemeClr val="accent1"/>
                </a:solidFill>
              </a:rPr>
              <a:t>Adjust Product Offerings</a:t>
            </a:r>
            <a:r>
              <a:rPr lang="en-US" sz="1400" dirty="0">
                <a:solidFill>
                  <a:schemeClr val="accent1"/>
                </a:solidFill>
              </a:rPr>
              <a:t>: </a:t>
            </a:r>
            <a:r>
              <a:rPr lang="en-US" sz="1400" dirty="0"/>
              <a:t>Based on sales by category, introduce more variety in the most popular categories.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solidFill>
                  <a:schemeClr val="accent1"/>
                </a:solidFill>
              </a:rPr>
              <a:t>Customer Loyalty Programs: </a:t>
            </a:r>
            <a:r>
              <a:rPr lang="en-US" sz="1400" dirty="0"/>
              <a:t>Reward frequent buyers with discounts or exclusive products to encourage repeat purchases.</a:t>
            </a:r>
          </a:p>
        </p:txBody>
      </p:sp>
    </p:spTree>
    <p:extLst>
      <p:ext uri="{BB962C8B-B14F-4D97-AF65-F5344CB8AC3E}">
        <p14:creationId xmlns:p14="http://schemas.microsoft.com/office/powerpoint/2010/main" val="16603449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heel(1)">
                                      <p:cBhvr>
                                        <p:cTn id="7" dur="2000"/>
                                        <p:tgtEl>
                                          <p:spTgt spid="45"/>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wheel(1)">
                                      <p:cBhvr>
                                        <p:cTn id="11" dur="2000"/>
                                        <p:tgtEl>
                                          <p:spTgt spid="88"/>
                                        </p:tgtEl>
                                      </p:cBhvr>
                                    </p:animEffect>
                                  </p:childTnLst>
                                </p:cTn>
                              </p:par>
                            </p:childTnLst>
                          </p:cTn>
                        </p:par>
                        <p:par>
                          <p:cTn id="12" fill="hold">
                            <p:stCondLst>
                              <p:cond delay="4000"/>
                            </p:stCondLst>
                            <p:childTnLst>
                              <p:par>
                                <p:cTn id="13" presetID="21" presetClass="entr" presetSubtype="1" fill="hold" grpId="0" nodeType="afterEffect">
                                  <p:stCondLst>
                                    <p:cond delay="0"/>
                                  </p:stCondLst>
                                  <p:childTnLst>
                                    <p:set>
                                      <p:cBhvr>
                                        <p:cTn id="14" dur="1" fill="hold">
                                          <p:stCondLst>
                                            <p:cond delay="0"/>
                                          </p:stCondLst>
                                        </p:cTn>
                                        <p:tgtEl>
                                          <p:spTgt spid="92"/>
                                        </p:tgtEl>
                                        <p:attrNameLst>
                                          <p:attrName>style.visibility</p:attrName>
                                        </p:attrNameLst>
                                      </p:cBhvr>
                                      <p:to>
                                        <p:strVal val="visible"/>
                                      </p:to>
                                    </p:set>
                                    <p:animEffect transition="in" filter="wheel(1)">
                                      <p:cBhvr>
                                        <p:cTn id="15" dur="2000"/>
                                        <p:tgtEl>
                                          <p:spTgt spid="92"/>
                                        </p:tgtEl>
                                      </p:cBhvr>
                                    </p:animEffect>
                                  </p:childTnLst>
                                </p:cTn>
                              </p:par>
                            </p:childTnLst>
                          </p:cTn>
                        </p:par>
                        <p:par>
                          <p:cTn id="16" fill="hold">
                            <p:stCondLst>
                              <p:cond delay="6000"/>
                            </p:stCondLst>
                            <p:childTnLst>
                              <p:par>
                                <p:cTn id="17" presetID="21" presetClass="entr" presetSubtype="1" fill="hold" grpId="0" nodeType="after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wheel(1)">
                                      <p:cBhvr>
                                        <p:cTn id="19" dur="2000"/>
                                        <p:tgtEl>
                                          <p:spTgt spid="96"/>
                                        </p:tgtEl>
                                      </p:cBhvr>
                                    </p:animEffect>
                                  </p:childTnLst>
                                </p:cTn>
                              </p:par>
                            </p:childTnLst>
                          </p:cTn>
                        </p:par>
                        <p:par>
                          <p:cTn id="20" fill="hold">
                            <p:stCondLst>
                              <p:cond delay="8000"/>
                            </p:stCondLst>
                            <p:childTnLst>
                              <p:par>
                                <p:cTn id="21" presetID="21" presetClass="entr" presetSubtype="1" fill="hold" grpId="0" nodeType="afterEffect">
                                  <p:stCondLst>
                                    <p:cond delay="0"/>
                                  </p:stCondLst>
                                  <p:childTnLst>
                                    <p:set>
                                      <p:cBhvr>
                                        <p:cTn id="22" dur="1" fill="hold">
                                          <p:stCondLst>
                                            <p:cond delay="0"/>
                                          </p:stCondLst>
                                        </p:cTn>
                                        <p:tgtEl>
                                          <p:spTgt spid="100"/>
                                        </p:tgtEl>
                                        <p:attrNameLst>
                                          <p:attrName>style.visibility</p:attrName>
                                        </p:attrNameLst>
                                      </p:cBhvr>
                                      <p:to>
                                        <p:strVal val="visible"/>
                                      </p:to>
                                    </p:set>
                                    <p:animEffect transition="in" filter="wheel(1)">
                                      <p:cBhvr>
                                        <p:cTn id="23" dur="2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5" grpId="0">
        <p:bldAsOne/>
      </p:bldGraphic>
      <p:bldGraphic spid="88" grpId="0">
        <p:bldAsOne/>
      </p:bldGraphic>
      <p:bldGraphic spid="92" grpId="0">
        <p:bldAsOne/>
      </p:bldGraphic>
      <p:bldGraphic spid="96" grpId="0">
        <p:bldAsOne/>
      </p:bldGraphic>
      <p:bldGraphic spid="100"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2667786" y="312685"/>
            <a:ext cx="7015277" cy="486865"/>
          </a:xfrm>
          <a:prstGeom prst="rect">
            <a:avLst/>
          </a:prstGeom>
          <a:noFill/>
        </p:spPr>
        <p:txBody>
          <a:bodyPr wrap="square" rtlCol="0">
            <a:spAutoFit/>
          </a:bodyPr>
          <a:lstStyle/>
          <a:p>
            <a:pPr>
              <a:lnSpc>
                <a:spcPct val="80000"/>
              </a:lnSpc>
            </a:pPr>
            <a:r>
              <a:rPr lang="en-US" sz="3200" b="1" dirty="0">
                <a:solidFill>
                  <a:schemeClr val="accent1"/>
                </a:solidFill>
                <a:latin typeface="Algerian" panose="04020705040A02060702" pitchFamily="82" charset="0"/>
                <a:ea typeface="Lato Black" panose="020F0502020204030203" pitchFamily="34" charset="0"/>
                <a:cs typeface="Lato Black" panose="020F0502020204030203" pitchFamily="34" charset="0"/>
              </a:rPr>
              <a:t>Conclusion :</a:t>
            </a:r>
          </a:p>
        </p:txBody>
      </p:sp>
      <p:grpSp>
        <p:nvGrpSpPr>
          <p:cNvPr id="25" name="Group 24">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6" name="Rectangle 25"/>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hidden="1">
            <a:extLst>
              <a:ext uri="{FF2B5EF4-FFF2-40B4-BE49-F238E27FC236}">
                <a16:creationId xmlns:a16="http://schemas.microsoft.com/office/drawing/2014/main" id="{049816CA-D25A-4DA3-944B-4F935E1EC6A5}"/>
              </a:ext>
            </a:extLst>
          </p:cNvPr>
          <p:cNvSpPr>
            <a:spLocks noGrp="1"/>
          </p:cNvSpPr>
          <p:nvPr>
            <p:ph type="title"/>
          </p:nvPr>
        </p:nvSpPr>
        <p:spPr/>
        <p:txBody>
          <a:bodyPr/>
          <a:lstStyle/>
          <a:p>
            <a:r>
              <a:rPr lang="en-US" dirty="0"/>
              <a:t>Slide 10</a:t>
            </a:r>
          </a:p>
        </p:txBody>
      </p:sp>
      <p:sp>
        <p:nvSpPr>
          <p:cNvPr id="3" name="TextBox 2">
            <a:extLst>
              <a:ext uri="{FF2B5EF4-FFF2-40B4-BE49-F238E27FC236}">
                <a16:creationId xmlns:a16="http://schemas.microsoft.com/office/drawing/2014/main" id="{35D9EBB6-AE43-4893-A996-18D433040821}"/>
              </a:ext>
            </a:extLst>
          </p:cNvPr>
          <p:cNvSpPr txBox="1"/>
          <p:nvPr/>
        </p:nvSpPr>
        <p:spPr>
          <a:xfrm flipH="1">
            <a:off x="1621409" y="1958699"/>
            <a:ext cx="9304256"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This analysis provides key insights into sales performance, revealing customer preferences and trends at different store locations. By implementing these findings—like running targeted promotions, adjusting product offerings, and optimizing inventory management—the coffee shop can enhance customer satisfaction, increase sales, and improve operational efficiency.</a:t>
            </a:r>
          </a:p>
        </p:txBody>
      </p:sp>
    </p:spTree>
    <p:extLst>
      <p:ext uri="{BB962C8B-B14F-4D97-AF65-F5344CB8AC3E}">
        <p14:creationId xmlns:p14="http://schemas.microsoft.com/office/powerpoint/2010/main" val="2471180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llustration of a coffee cup and saucer with steam coming out and the wording &quot;Coffee Shop&quot; within the ste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0" y="212891"/>
            <a:ext cx="4151464" cy="5980394"/>
          </a:xfrm>
          <a:prstGeom prst="rect">
            <a:avLst/>
          </a:prstGeom>
        </p:spPr>
      </p:pic>
      <p:sp>
        <p:nvSpPr>
          <p:cNvPr id="11" name="TextBox 10"/>
          <p:cNvSpPr txBox="1"/>
          <p:nvPr/>
        </p:nvSpPr>
        <p:spPr>
          <a:xfrm>
            <a:off x="2253006" y="2150994"/>
            <a:ext cx="4544664" cy="486287"/>
          </a:xfrm>
          <a:prstGeom prst="rect">
            <a:avLst/>
          </a:prstGeom>
          <a:noFill/>
        </p:spPr>
        <p:txBody>
          <a:bodyPr wrap="square" rtlCol="0">
            <a:spAutoFit/>
          </a:bodyPr>
          <a:lstStyle/>
          <a:p>
            <a:pPr>
              <a:lnSpc>
                <a:spcPct val="80000"/>
              </a:lnSpc>
            </a:pPr>
            <a:r>
              <a:rPr lang="en-US" sz="3200" dirty="0">
                <a:solidFill>
                  <a:schemeClr val="accent1"/>
                </a:solidFill>
                <a:latin typeface="Algerian" panose="04020705040A02060702" pitchFamily="82" charset="0"/>
                <a:ea typeface="Lato Black" panose="020F0502020204030203" pitchFamily="34" charset="0"/>
                <a:cs typeface="Lato Black" panose="020F0502020204030203" pitchFamily="34" charset="0"/>
              </a:rPr>
              <a:t>THANK YOU!</a:t>
            </a:r>
          </a:p>
        </p:txBody>
      </p:sp>
      <p:sp>
        <p:nvSpPr>
          <p:cNvPr id="2" name="Title 1" hidden="1">
            <a:extLst>
              <a:ext uri="{FF2B5EF4-FFF2-40B4-BE49-F238E27FC236}">
                <a16:creationId xmlns:a16="http://schemas.microsoft.com/office/drawing/2014/main" id="{394485F9-90F6-432D-BFF9-D47B53BB4F9D}"/>
              </a:ext>
            </a:extLst>
          </p:cNvPr>
          <p:cNvSpPr>
            <a:spLocks noGrp="1"/>
          </p:cNvSpPr>
          <p:nvPr>
            <p:ph type="title"/>
          </p:nvPr>
        </p:nvSpPr>
        <p:spPr/>
        <p:txBody>
          <a:bodyPr/>
          <a:lstStyle/>
          <a:p>
            <a:r>
              <a:rPr lang="en-US" dirty="0"/>
              <a:t>Slide 15</a:t>
            </a:r>
          </a:p>
        </p:txBody>
      </p:sp>
    </p:spTree>
    <p:extLst>
      <p:ext uri="{BB962C8B-B14F-4D97-AF65-F5344CB8AC3E}">
        <p14:creationId xmlns:p14="http://schemas.microsoft.com/office/powerpoint/2010/main" val="345634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173285" y="132051"/>
            <a:ext cx="3322882" cy="1938992"/>
          </a:xfrm>
          <a:prstGeom prst="rect">
            <a:avLst/>
          </a:prstGeom>
          <a:noFill/>
        </p:spPr>
        <p:txBody>
          <a:bodyPr wrap="square" rtlCol="0">
            <a:spAutoFit/>
          </a:bodyPr>
          <a:lstStyle/>
          <a:p>
            <a:r>
              <a:rPr lang="en-US" sz="4000" b="1" dirty="0">
                <a:solidFill>
                  <a:schemeClr val="accent1">
                    <a:lumMod val="75000"/>
                  </a:schemeClr>
                </a:solidFill>
                <a:latin typeface="Algerian" panose="04020705040A02060702" pitchFamily="82" charset="0"/>
              </a:rPr>
              <a:t>   AGENDA</a:t>
            </a:r>
          </a:p>
          <a:p>
            <a:br>
              <a:rPr lang="en-US" sz="4000" b="1" dirty="0">
                <a:solidFill>
                  <a:schemeClr val="accent1"/>
                </a:solidFill>
                <a:latin typeface="Bodoni MT Black" panose="02070A03080606020203" pitchFamily="18" charset="0"/>
              </a:rPr>
            </a:br>
            <a:endParaRPr lang="en-US" sz="4000" b="1" dirty="0">
              <a:solidFill>
                <a:schemeClr val="accent1"/>
              </a:solidFill>
              <a:latin typeface="Bodoni MT Black" panose="02070A03080606020203" pitchFamily="18" charset="0"/>
              <a:ea typeface="Lato Black" panose="020F0502020204030203" pitchFamily="34" charset="0"/>
              <a:cs typeface="Lato Black" panose="020F0502020204030203" pitchFamily="34" charset="0"/>
            </a:endParaRP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descr="Column 1"/>
          <p:cNvGrpSpPr/>
          <p:nvPr/>
        </p:nvGrpSpPr>
        <p:grpSpPr>
          <a:xfrm>
            <a:off x="251461" y="1709640"/>
            <a:ext cx="2522233" cy="1451696"/>
            <a:chOff x="2139221" y="1757791"/>
            <a:chExt cx="2295070" cy="1153048"/>
          </a:xfrm>
        </p:grpSpPr>
        <p:grpSp>
          <p:nvGrpSpPr>
            <p:cNvPr id="7" name="Group 6"/>
            <p:cNvGrpSpPr/>
            <p:nvPr/>
          </p:nvGrpSpPr>
          <p:grpSpPr>
            <a:xfrm>
              <a:off x="2139221" y="1757791"/>
              <a:ext cx="2295070" cy="1153048"/>
              <a:chOff x="592361" y="1582531"/>
              <a:chExt cx="2295070" cy="1153048"/>
            </a:xfrm>
          </p:grpSpPr>
          <p:sp>
            <p:nvSpPr>
              <p:cNvPr id="5" name="Rectangle 4">
                <a:extLst>
                  <a:ext uri="{C183D7F6-B498-43B3-948B-1728B52AA6E4}">
                    <adec:decorative xmlns:adec="http://schemas.microsoft.com/office/drawing/2017/decorative" val="1"/>
                  </a:ext>
                </a:extLst>
              </p:cNvPr>
              <p:cNvSpPr/>
              <p:nvPr/>
            </p:nvSpPr>
            <p:spPr>
              <a:xfrm>
                <a:off x="592361" y="1582531"/>
                <a:ext cx="2295070" cy="6213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51" name="Rectangle 50">
                <a:extLst>
                  <a:ext uri="{C183D7F6-B498-43B3-948B-1728B52AA6E4}">
                    <adec:decorative xmlns:adec="http://schemas.microsoft.com/office/drawing/2017/decorative" val="1"/>
                  </a:ext>
                </a:extLst>
              </p:cNvPr>
              <p:cNvSpPr/>
              <p:nvPr/>
            </p:nvSpPr>
            <p:spPr>
              <a:xfrm>
                <a:off x="960120" y="2263813"/>
                <a:ext cx="1661132" cy="4717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grpSp>
        <p:sp>
          <p:nvSpPr>
            <p:cNvPr id="8" name="TextBox 7"/>
            <p:cNvSpPr txBox="1"/>
            <p:nvPr/>
          </p:nvSpPr>
          <p:spPr>
            <a:xfrm>
              <a:off x="2852521" y="1910698"/>
              <a:ext cx="1454740" cy="704896"/>
            </a:xfrm>
            <a:prstGeom prst="rect">
              <a:avLst/>
            </a:prstGeom>
            <a:noFill/>
          </p:spPr>
          <p:txBody>
            <a:bodyPr wrap="square" rtlCol="0">
              <a:spAutoFit/>
            </a:bodyPr>
            <a:lstStyle/>
            <a:p>
              <a:r>
                <a:rPr lang="en-US" sz="1050" b="1" dirty="0">
                  <a:solidFill>
                    <a:schemeClr val="accent1"/>
                  </a:solidFill>
                </a:rPr>
                <a:t>WHY THIS DATASET?</a:t>
              </a:r>
            </a:p>
            <a:p>
              <a:r>
                <a:rPr lang="en-US" sz="1050" b="1" dirty="0">
                  <a:solidFill>
                    <a:schemeClr val="accent1"/>
                  </a:solidFill>
                </a:rPr>
                <a:t>DATA OVERVIEW</a:t>
              </a:r>
              <a:endParaRPr lang="en-US" sz="1050" dirty="0">
                <a:solidFill>
                  <a:schemeClr val="accent1"/>
                </a:solidFill>
                <a:latin typeface="Lato Black" panose="020F0502020204030203" pitchFamily="34" charset="0"/>
                <a:ea typeface="Lato Black" panose="020F0502020204030203" pitchFamily="34" charset="0"/>
                <a:cs typeface="Lato Black" panose="020F0502020204030203" pitchFamily="34" charset="0"/>
              </a:endParaRPr>
            </a:p>
            <a:p>
              <a:endParaRPr lang="en-US" sz="1050" b="1" dirty="0">
                <a:solidFill>
                  <a:schemeClr val="accent1"/>
                </a:solidFill>
              </a:endParaRPr>
            </a:p>
            <a:p>
              <a:br>
                <a:rPr lang="en-US" sz="1050" b="1" dirty="0">
                  <a:solidFill>
                    <a:schemeClr val="accent1"/>
                  </a:solidFill>
                </a:rPr>
              </a:br>
              <a:br>
                <a:rPr lang="en-US" sz="1050" b="1" dirty="0">
                  <a:solidFill>
                    <a:schemeClr val="accent1"/>
                  </a:solidFill>
                </a:rPr>
              </a:br>
              <a:endParaRPr lang="en-US" sz="1050" b="1" dirty="0">
                <a:solidFill>
                  <a:schemeClr val="accent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54" name="TextBox 53"/>
            <p:cNvSpPr txBox="1"/>
            <p:nvPr/>
          </p:nvSpPr>
          <p:spPr>
            <a:xfrm>
              <a:off x="2608593" y="1927350"/>
              <a:ext cx="1661132" cy="307777"/>
            </a:xfrm>
            <a:prstGeom prst="rect">
              <a:avLst/>
            </a:prstGeom>
            <a:noFill/>
          </p:spPr>
          <p:txBody>
            <a:bodyPr wrap="square" rtlCol="0">
              <a:spAutoFit/>
            </a:bodyPr>
            <a:lstStyle/>
            <a:p>
              <a:pPr algn="ctr"/>
              <a:endParaRPr lang="en-US" sz="14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grpSp>
      <p:grpSp>
        <p:nvGrpSpPr>
          <p:cNvPr id="56" name="Group 55" descr="Column 2"/>
          <p:cNvGrpSpPr/>
          <p:nvPr/>
        </p:nvGrpSpPr>
        <p:grpSpPr>
          <a:xfrm>
            <a:off x="2836566" y="1959008"/>
            <a:ext cx="1917768" cy="1307728"/>
            <a:chOff x="1029903" y="1785330"/>
            <a:chExt cx="4814158" cy="1988876"/>
          </a:xfrm>
        </p:grpSpPr>
        <p:grpSp>
          <p:nvGrpSpPr>
            <p:cNvPr id="57" name="Group 56"/>
            <p:cNvGrpSpPr/>
            <p:nvPr/>
          </p:nvGrpSpPr>
          <p:grpSpPr>
            <a:xfrm>
              <a:off x="1029903" y="1955720"/>
              <a:ext cx="4700560" cy="1818486"/>
              <a:chOff x="-516957" y="1780460"/>
              <a:chExt cx="4700560" cy="1818486"/>
            </a:xfrm>
          </p:grpSpPr>
          <p:sp>
            <p:nvSpPr>
              <p:cNvPr id="60" name="Rectangle 59">
                <a:extLst>
                  <a:ext uri="{C183D7F6-B498-43B3-948B-1728B52AA6E4}">
                    <adec:decorative xmlns:adec="http://schemas.microsoft.com/office/drawing/2017/decorative" val="1"/>
                  </a:ext>
                </a:extLst>
              </p:cNvPr>
              <p:cNvSpPr/>
              <p:nvPr/>
            </p:nvSpPr>
            <p:spPr>
              <a:xfrm>
                <a:off x="528353" y="1780460"/>
                <a:ext cx="3010979" cy="11129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61" name="Rectangle 60">
                <a:extLst>
                  <a:ext uri="{C183D7F6-B498-43B3-948B-1728B52AA6E4}">
                    <adec:decorative xmlns:adec="http://schemas.microsoft.com/office/drawing/2017/decorative" val="1"/>
                  </a:ext>
                </a:extLst>
              </p:cNvPr>
              <p:cNvSpPr/>
              <p:nvPr/>
            </p:nvSpPr>
            <p:spPr>
              <a:xfrm>
                <a:off x="-516957" y="2928386"/>
                <a:ext cx="47005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grpSp>
        <p:sp>
          <p:nvSpPr>
            <p:cNvPr id="58" name="TextBox 57"/>
            <p:cNvSpPr txBox="1"/>
            <p:nvPr/>
          </p:nvSpPr>
          <p:spPr>
            <a:xfrm rot="10800000" flipV="1">
              <a:off x="1323348" y="2170062"/>
              <a:ext cx="4007422" cy="951929"/>
            </a:xfrm>
            <a:prstGeom prst="rect">
              <a:avLst/>
            </a:prstGeom>
            <a:noFill/>
          </p:spPr>
          <p:txBody>
            <a:bodyPr wrap="square" rtlCol="0">
              <a:spAutoFit/>
            </a:bodyPr>
            <a:lstStyle/>
            <a:p>
              <a:pPr algn="ctr"/>
              <a:r>
                <a:rPr lang="en-US" sz="1100" b="1" dirty="0">
                  <a:solidFill>
                    <a:schemeClr val="accent1"/>
                  </a:solidFill>
                </a:rPr>
                <a:t>OBJECTIVES</a:t>
              </a:r>
              <a:endParaRPr lang="en-US" sz="1100" dirty="0">
                <a:solidFill>
                  <a:schemeClr val="accent1"/>
                </a:solidFill>
                <a:latin typeface="Lato Black" panose="020F0502020204030203" pitchFamily="34" charset="0"/>
                <a:ea typeface="Lato Black" panose="020F0502020204030203" pitchFamily="34" charset="0"/>
                <a:cs typeface="Lato Black" panose="020F0502020204030203" pitchFamily="34" charset="0"/>
              </a:endParaRPr>
            </a:p>
            <a:p>
              <a:br>
                <a:rPr lang="en-US" sz="1100" dirty="0">
                  <a:solidFill>
                    <a:srgbClr val="C00000"/>
                  </a:solidFill>
                </a:rPr>
              </a:br>
              <a:endParaRPr lang="en-US" sz="1100" dirty="0">
                <a:solidFill>
                  <a:srgbClr val="C0000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59" name="TextBox 58"/>
            <p:cNvSpPr txBox="1"/>
            <p:nvPr/>
          </p:nvSpPr>
          <p:spPr>
            <a:xfrm>
              <a:off x="1273119" y="1785330"/>
              <a:ext cx="4570942" cy="1394443"/>
            </a:xfrm>
            <a:prstGeom prst="rect">
              <a:avLst/>
            </a:prstGeom>
            <a:noFill/>
          </p:spPr>
          <p:txBody>
            <a:bodyPr wrap="square" rtlCol="0">
              <a:spAutoFit/>
            </a:bodyPr>
            <a:lstStyle/>
            <a:p>
              <a:pPr algn="ctr"/>
              <a:endParaRPr lang="en-US" sz="14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grpSp>
      <p:grpSp>
        <p:nvGrpSpPr>
          <p:cNvPr id="62" name="Group 61" descr="Column 3"/>
          <p:cNvGrpSpPr/>
          <p:nvPr/>
        </p:nvGrpSpPr>
        <p:grpSpPr>
          <a:xfrm>
            <a:off x="4773229" y="1856389"/>
            <a:ext cx="2579515" cy="1664907"/>
            <a:chOff x="2506980" y="1477356"/>
            <a:chExt cx="2016605" cy="1433484"/>
          </a:xfrm>
        </p:grpSpPr>
        <p:grpSp>
          <p:nvGrpSpPr>
            <p:cNvPr id="63" name="Group 62"/>
            <p:cNvGrpSpPr/>
            <p:nvPr/>
          </p:nvGrpSpPr>
          <p:grpSpPr>
            <a:xfrm>
              <a:off x="2506980" y="1477356"/>
              <a:ext cx="2016605" cy="1433484"/>
              <a:chOff x="960120" y="1302096"/>
              <a:chExt cx="2016605" cy="1433484"/>
            </a:xfrm>
          </p:grpSpPr>
          <p:sp>
            <p:nvSpPr>
              <p:cNvPr id="66" name="Rectangle 65">
                <a:extLst>
                  <a:ext uri="{C183D7F6-B498-43B3-948B-1728B52AA6E4}">
                    <adec:decorative xmlns:adec="http://schemas.microsoft.com/office/drawing/2017/decorative" val="1"/>
                  </a:ext>
                </a:extLst>
              </p:cNvPr>
              <p:cNvSpPr/>
              <p:nvPr/>
            </p:nvSpPr>
            <p:spPr>
              <a:xfrm>
                <a:off x="960120" y="1302096"/>
                <a:ext cx="2016605" cy="7629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67" name="Rectangle 66">
                <a:extLst>
                  <a:ext uri="{C183D7F6-B498-43B3-948B-1728B52AA6E4}">
                    <adec:decorative xmlns:adec="http://schemas.microsoft.com/office/drawing/2017/decorative" val="1"/>
                  </a:ext>
                </a:extLst>
              </p:cNvPr>
              <p:cNvSpPr/>
              <p:nvPr/>
            </p:nvSpPr>
            <p:spPr>
              <a:xfrm>
                <a:off x="960120" y="2065020"/>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grpSp>
        <p:sp>
          <p:nvSpPr>
            <p:cNvPr id="64" name="TextBox 63"/>
            <p:cNvSpPr txBox="1"/>
            <p:nvPr/>
          </p:nvSpPr>
          <p:spPr>
            <a:xfrm>
              <a:off x="2511004" y="1771976"/>
              <a:ext cx="1979840" cy="252608"/>
            </a:xfrm>
            <a:prstGeom prst="rect">
              <a:avLst/>
            </a:prstGeom>
            <a:noFill/>
          </p:spPr>
          <p:txBody>
            <a:bodyPr wrap="square" rtlCol="0">
              <a:spAutoFit/>
            </a:bodyPr>
            <a:lstStyle/>
            <a:p>
              <a:pPr algn="ctr"/>
              <a:r>
                <a:rPr lang="en-US" sz="1400" b="1" dirty="0">
                  <a:solidFill>
                    <a:schemeClr val="accent1"/>
                  </a:solidFill>
                </a:rPr>
                <a:t>Dimension and Fact Tables</a:t>
              </a:r>
              <a:endParaRPr lang="en-US" sz="1400" dirty="0">
                <a:solidFill>
                  <a:schemeClr val="accent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65" name="TextBox 64"/>
            <p:cNvSpPr txBox="1"/>
            <p:nvPr/>
          </p:nvSpPr>
          <p:spPr>
            <a:xfrm>
              <a:off x="2808086" y="2247793"/>
              <a:ext cx="1364628" cy="307777"/>
            </a:xfrm>
            <a:prstGeom prst="rect">
              <a:avLst/>
            </a:prstGeom>
            <a:noFill/>
          </p:spPr>
          <p:txBody>
            <a:bodyPr wrap="square" rtlCol="0">
              <a:spAutoFit/>
            </a:bodyPr>
            <a:lstStyle/>
            <a:p>
              <a:pPr algn="ctr"/>
              <a:endParaRPr lang="en-US" sz="14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grpSp>
      <p:grpSp>
        <p:nvGrpSpPr>
          <p:cNvPr id="68" name="Group 67" descr="Column 4"/>
          <p:cNvGrpSpPr/>
          <p:nvPr/>
        </p:nvGrpSpPr>
        <p:grpSpPr>
          <a:xfrm>
            <a:off x="7541000" y="1859154"/>
            <a:ext cx="1725956" cy="1250857"/>
            <a:chOff x="2310303" y="1089225"/>
            <a:chExt cx="2288286" cy="1821615"/>
          </a:xfrm>
        </p:grpSpPr>
        <p:grpSp>
          <p:nvGrpSpPr>
            <p:cNvPr id="69" name="Group 68"/>
            <p:cNvGrpSpPr/>
            <p:nvPr/>
          </p:nvGrpSpPr>
          <p:grpSpPr>
            <a:xfrm>
              <a:off x="2506980" y="1089225"/>
              <a:ext cx="1889760" cy="1821615"/>
              <a:chOff x="960120" y="913965"/>
              <a:chExt cx="1889760" cy="1821615"/>
            </a:xfrm>
          </p:grpSpPr>
          <p:sp>
            <p:nvSpPr>
              <p:cNvPr id="72" name="Rectangle 71">
                <a:extLst>
                  <a:ext uri="{C183D7F6-B498-43B3-948B-1728B52AA6E4}">
                    <adec:decorative xmlns:adec="http://schemas.microsoft.com/office/drawing/2017/decorative" val="1"/>
                  </a:ext>
                </a:extLst>
              </p:cNvPr>
              <p:cNvSpPr/>
              <p:nvPr/>
            </p:nvSpPr>
            <p:spPr>
              <a:xfrm>
                <a:off x="960120" y="913965"/>
                <a:ext cx="1889760" cy="1678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73" name="Rectangle 72">
                <a:extLst>
                  <a:ext uri="{C183D7F6-B498-43B3-948B-1728B52AA6E4}">
                    <adec:decorative xmlns:adec="http://schemas.microsoft.com/office/drawing/2017/decorative" val="1"/>
                  </a:ext>
                </a:extLst>
              </p:cNvPr>
              <p:cNvSpPr/>
              <p:nvPr/>
            </p:nvSpPr>
            <p:spPr>
              <a:xfrm>
                <a:off x="960120" y="2065020"/>
                <a:ext cx="1889760" cy="670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grpSp>
        <p:sp>
          <p:nvSpPr>
            <p:cNvPr id="70" name="TextBox 69"/>
            <p:cNvSpPr txBox="1"/>
            <p:nvPr/>
          </p:nvSpPr>
          <p:spPr>
            <a:xfrm>
              <a:off x="2310303" y="1449974"/>
              <a:ext cx="2288286" cy="390802"/>
            </a:xfrm>
            <a:prstGeom prst="rect">
              <a:avLst/>
            </a:prstGeom>
            <a:noFill/>
          </p:spPr>
          <p:txBody>
            <a:bodyPr wrap="square" rtlCol="0">
              <a:spAutoFit/>
            </a:bodyPr>
            <a:lstStyle/>
            <a:p>
              <a:pPr algn="ctr"/>
              <a:r>
                <a:rPr lang="en-US" sz="1400" b="1" dirty="0">
                  <a:solidFill>
                    <a:schemeClr val="accent1"/>
                  </a:solidFill>
                </a:rPr>
                <a:t>KPI Calculations </a:t>
              </a:r>
              <a:endParaRPr lang="en-US" sz="1400" dirty="0">
                <a:solidFill>
                  <a:schemeClr val="accent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71" name="TextBox 70"/>
            <p:cNvSpPr txBox="1"/>
            <p:nvPr/>
          </p:nvSpPr>
          <p:spPr>
            <a:xfrm>
              <a:off x="2754625" y="2297496"/>
              <a:ext cx="1364627" cy="307778"/>
            </a:xfrm>
            <a:prstGeom prst="rect">
              <a:avLst/>
            </a:prstGeom>
            <a:noFill/>
          </p:spPr>
          <p:txBody>
            <a:bodyPr wrap="square" rtlCol="0">
              <a:spAutoFit/>
            </a:bodyPr>
            <a:lstStyle/>
            <a:p>
              <a:pPr algn="ctr"/>
              <a:endParaRPr lang="en-US" sz="14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grpSp>
      <p:grpSp>
        <p:nvGrpSpPr>
          <p:cNvPr id="74" name="Group 73" descr="Column 5"/>
          <p:cNvGrpSpPr/>
          <p:nvPr/>
        </p:nvGrpSpPr>
        <p:grpSpPr>
          <a:xfrm>
            <a:off x="9403619" y="1614530"/>
            <a:ext cx="2335328" cy="1463160"/>
            <a:chOff x="608616" y="1659855"/>
            <a:chExt cx="4977211" cy="1000046"/>
          </a:xfrm>
        </p:grpSpPr>
        <p:grpSp>
          <p:nvGrpSpPr>
            <p:cNvPr id="75" name="Group 74"/>
            <p:cNvGrpSpPr/>
            <p:nvPr/>
          </p:nvGrpSpPr>
          <p:grpSpPr>
            <a:xfrm>
              <a:off x="608616" y="1659855"/>
              <a:ext cx="4977211" cy="1000046"/>
              <a:chOff x="-938244" y="1484595"/>
              <a:chExt cx="4977211" cy="1000046"/>
            </a:xfrm>
          </p:grpSpPr>
          <p:sp>
            <p:nvSpPr>
              <p:cNvPr id="78" name="Rectangle 77">
                <a:extLst>
                  <a:ext uri="{C183D7F6-B498-43B3-948B-1728B52AA6E4}">
                    <adec:decorative xmlns:adec="http://schemas.microsoft.com/office/drawing/2017/decorative" val="1"/>
                  </a:ext>
                </a:extLst>
              </p:cNvPr>
              <p:cNvSpPr/>
              <p:nvPr/>
            </p:nvSpPr>
            <p:spPr>
              <a:xfrm>
                <a:off x="-938244" y="1484595"/>
                <a:ext cx="4977211" cy="5813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79" name="Rectangle 78">
                <a:extLst>
                  <a:ext uri="{C183D7F6-B498-43B3-948B-1728B52AA6E4}">
                    <adec:decorative xmlns:adec="http://schemas.microsoft.com/office/drawing/2017/decorative" val="1"/>
                  </a:ext>
                </a:extLst>
              </p:cNvPr>
              <p:cNvSpPr/>
              <p:nvPr/>
            </p:nvSpPr>
            <p:spPr>
              <a:xfrm>
                <a:off x="-604583" y="2065926"/>
                <a:ext cx="4309887" cy="4187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grpSp>
        <p:sp>
          <p:nvSpPr>
            <p:cNvPr id="76" name="TextBox 75"/>
            <p:cNvSpPr txBox="1"/>
            <p:nvPr/>
          </p:nvSpPr>
          <p:spPr>
            <a:xfrm>
              <a:off x="833002" y="1793754"/>
              <a:ext cx="4752825" cy="224792"/>
            </a:xfrm>
            <a:prstGeom prst="rect">
              <a:avLst/>
            </a:prstGeom>
            <a:noFill/>
          </p:spPr>
          <p:txBody>
            <a:bodyPr wrap="square" rtlCol="0">
              <a:spAutoFit/>
            </a:bodyPr>
            <a:lstStyle/>
            <a:p>
              <a:pPr algn="ctr"/>
              <a:r>
                <a:rPr lang="en-US" sz="900" b="1" dirty="0">
                  <a:solidFill>
                    <a:schemeClr val="accent6"/>
                  </a:solidFill>
                </a:rPr>
                <a:t>DASHBOARD DESIGN &amp; COMPONENTS</a:t>
              </a:r>
              <a:endParaRPr lang="en-US" sz="900" dirty="0">
                <a:solidFill>
                  <a:schemeClr val="accent6"/>
                </a:solidFill>
              </a:endParaRPr>
            </a:p>
            <a:p>
              <a:pPr algn="ctr"/>
              <a:r>
                <a:rPr lang="en-US" sz="900" b="1" dirty="0">
                  <a:solidFill>
                    <a:schemeClr val="accent1"/>
                  </a:solidFill>
                </a:rPr>
                <a:t>DASHBOARD VISUALIZATION</a:t>
              </a:r>
              <a:endParaRPr lang="en-US" sz="900" dirty="0">
                <a:solidFill>
                  <a:schemeClr val="accent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77" name="TextBox 76"/>
            <p:cNvSpPr txBox="1"/>
            <p:nvPr/>
          </p:nvSpPr>
          <p:spPr>
            <a:xfrm>
              <a:off x="2605129" y="2324368"/>
              <a:ext cx="1651200" cy="307777"/>
            </a:xfrm>
            <a:prstGeom prst="rect">
              <a:avLst/>
            </a:prstGeom>
            <a:noFill/>
          </p:spPr>
          <p:txBody>
            <a:bodyPr wrap="square" rtlCol="0">
              <a:spAutoFit/>
            </a:bodyPr>
            <a:lstStyle/>
            <a:p>
              <a:pPr algn="ctr"/>
              <a:endParaRPr lang="en-US" sz="14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grpSp>
      <p:grpSp>
        <p:nvGrpSpPr>
          <p:cNvPr id="83" name="Group 82" descr="Button text"/>
          <p:cNvGrpSpPr/>
          <p:nvPr/>
        </p:nvGrpSpPr>
        <p:grpSpPr>
          <a:xfrm>
            <a:off x="3312666" y="4388115"/>
            <a:ext cx="5802044" cy="1399368"/>
            <a:chOff x="2670968" y="1912620"/>
            <a:chExt cx="1707603" cy="327660"/>
          </a:xfrm>
        </p:grpSpPr>
        <p:sp>
          <p:nvSpPr>
            <p:cNvPr id="87" name="Rectangle 86">
              <a:extLst>
                <a:ext uri="{C183D7F6-B498-43B3-948B-1728B52AA6E4}">
                  <adec:decorative xmlns:adec="http://schemas.microsoft.com/office/drawing/2017/decorative" val="1"/>
                </a:ext>
              </a:extLst>
            </p:cNvPr>
            <p:cNvSpPr/>
            <p:nvPr/>
          </p:nvSpPr>
          <p:spPr>
            <a:xfrm>
              <a:off x="2670968" y="1912620"/>
              <a:ext cx="1561785" cy="3276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85" name="TextBox 84"/>
            <p:cNvSpPr txBox="1"/>
            <p:nvPr/>
          </p:nvSpPr>
          <p:spPr>
            <a:xfrm>
              <a:off x="2997743" y="2023341"/>
              <a:ext cx="1380828" cy="172957"/>
            </a:xfrm>
            <a:prstGeom prst="rect">
              <a:avLst/>
            </a:prstGeom>
            <a:noFill/>
          </p:spPr>
          <p:txBody>
            <a:bodyPr wrap="square" rtlCol="0">
              <a:spAutoFit/>
            </a:bodyPr>
            <a:lstStyle/>
            <a:p>
              <a:r>
                <a:rPr lang="en-US" sz="1400" b="1" dirty="0"/>
                <a:t>Key Insights  &amp; RECOMMENDATIONS</a:t>
              </a:r>
            </a:p>
            <a:p>
              <a:br>
                <a:rPr lang="en-US" sz="1400" b="1" dirty="0"/>
              </a:br>
              <a:endParaRPr lang="en-US" sz="1400" b="1" dirty="0">
                <a:ea typeface="Lato Black" panose="020F0502020204030203" pitchFamily="34" charset="0"/>
                <a:cs typeface="Lato Black" panose="020F0502020204030203" pitchFamily="34" charset="0"/>
              </a:endParaRPr>
            </a:p>
          </p:txBody>
        </p:sp>
      </p:grpSp>
      <p:cxnSp>
        <p:nvCxnSpPr>
          <p:cNvPr id="14" name="Elbow Connector 13">
            <a:extLst>
              <a:ext uri="{C183D7F6-B498-43B3-948B-1728B52AA6E4}">
                <adec:decorative xmlns:adec="http://schemas.microsoft.com/office/drawing/2017/decorative" val="1"/>
              </a:ext>
            </a:extLst>
          </p:cNvPr>
          <p:cNvCxnSpPr>
            <a:cxnSpLocks/>
          </p:cNvCxnSpPr>
          <p:nvPr/>
        </p:nvCxnSpPr>
        <p:spPr>
          <a:xfrm rot="5400000" flipH="1" flipV="1">
            <a:off x="6207526" y="-1396701"/>
            <a:ext cx="246916" cy="9161988"/>
          </a:xfrm>
          <a:prstGeom prst="bentConnector3">
            <a:avLst>
              <a:gd name="adj1" fmla="val -92582"/>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C183D7F6-B498-43B3-948B-1728B52AA6E4}">
                <adec:decorative xmlns:adec="http://schemas.microsoft.com/office/drawing/2017/decorative" val="1"/>
              </a:ext>
            </a:extLst>
          </p:cNvPr>
          <p:cNvCxnSpPr>
            <a:stCxn id="67" idx="2"/>
          </p:cNvCxnSpPr>
          <p:nvPr/>
        </p:nvCxnSpPr>
        <p:spPr>
          <a:xfrm>
            <a:off x="5981861" y="3521296"/>
            <a:ext cx="680965" cy="855941"/>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p:nvCxnSpPr>
        <p:spPr>
          <a:xfrm>
            <a:off x="3965058" y="3207005"/>
            <a:ext cx="0" cy="77634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p:nvCxnSpPr>
        <p:spPr>
          <a:xfrm>
            <a:off x="8224833" y="3207006"/>
            <a:ext cx="0" cy="77634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C183D7F6-B498-43B3-948B-1728B52AA6E4}">
                <adec:decorative xmlns:adec="http://schemas.microsoft.com/office/drawing/2017/decorative" val="1"/>
              </a:ext>
            </a:extLst>
          </p:cNvPr>
          <p:cNvCxnSpPr/>
          <p:nvPr/>
        </p:nvCxnSpPr>
        <p:spPr>
          <a:xfrm>
            <a:off x="6095999" y="3983352"/>
            <a:ext cx="0" cy="606936"/>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 name="Title 3" hidden="1">
            <a:extLst>
              <a:ext uri="{FF2B5EF4-FFF2-40B4-BE49-F238E27FC236}">
                <a16:creationId xmlns:a16="http://schemas.microsoft.com/office/drawing/2014/main" id="{6BE13EF6-C310-4B5C-82B9-B423DA069543}"/>
              </a:ext>
            </a:extLst>
          </p:cNvPr>
          <p:cNvSpPr>
            <a:spLocks noGrp="1"/>
          </p:cNvSpPr>
          <p:nvPr>
            <p:ph type="title"/>
          </p:nvPr>
        </p:nvSpPr>
        <p:spPr/>
        <p:txBody>
          <a:bodyPr/>
          <a:lstStyle/>
          <a:p>
            <a:r>
              <a:rPr lang="en-US" dirty="0"/>
              <a:t>Slide 3</a:t>
            </a:r>
          </a:p>
        </p:txBody>
      </p:sp>
    </p:spTree>
    <p:extLst>
      <p:ext uri="{BB962C8B-B14F-4D97-AF65-F5344CB8AC3E}">
        <p14:creationId xmlns:p14="http://schemas.microsoft.com/office/powerpoint/2010/main" val="8452861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par>
                                <p:cTn id="8" presetID="10" presetClass="entr" presetSubtype="0"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10" presetClass="entr" presetSubtype="0" fill="hold" nodeType="withEffect">
                                  <p:stCondLst>
                                    <p:cond delay="5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750"/>
                                        <p:tgtEl>
                                          <p:spTgt spid="56"/>
                                        </p:tgtEl>
                                      </p:cBhvr>
                                    </p:animEffect>
                                  </p:childTnLst>
                                </p:cTn>
                              </p:par>
                              <p:par>
                                <p:cTn id="14" presetID="10" presetClass="entr" presetSubtype="0" fill="hold" nodeType="withEffect">
                                  <p:stCondLst>
                                    <p:cond delay="50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750"/>
                                        <p:tgtEl>
                                          <p:spTgt spid="62"/>
                                        </p:tgtEl>
                                      </p:cBhvr>
                                    </p:animEffect>
                                  </p:childTnLst>
                                </p:cTn>
                              </p:par>
                              <p:par>
                                <p:cTn id="17" presetID="10" presetClass="entr" presetSubtype="0" fill="hold" nodeType="withEffect">
                                  <p:stCondLst>
                                    <p:cond delay="50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750"/>
                                        <p:tgtEl>
                                          <p:spTgt spid="68"/>
                                        </p:tgtEl>
                                      </p:cBhvr>
                                    </p:animEffect>
                                  </p:childTnLst>
                                </p:cTn>
                              </p:par>
                              <p:par>
                                <p:cTn id="20" presetID="10" presetClass="entr" presetSubtype="0" fill="hold" nodeType="withEffect">
                                  <p:stCondLst>
                                    <p:cond delay="50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750"/>
                                        <p:tgtEl>
                                          <p:spTgt spid="74"/>
                                        </p:tgtEl>
                                      </p:cBhvr>
                                    </p:animEffect>
                                  </p:childTnLst>
                                </p:cTn>
                              </p:par>
                            </p:childTnLst>
                          </p:cTn>
                        </p:par>
                        <p:par>
                          <p:cTn id="23" fill="hold">
                            <p:stCondLst>
                              <p:cond delay="1250"/>
                            </p:stCondLst>
                            <p:childTnLst>
                              <p:par>
                                <p:cTn id="24" presetID="16" presetClass="entr" presetSubtype="21"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arn(inVertical)">
                                      <p:cBhvr>
                                        <p:cTn id="26" dur="1000"/>
                                        <p:tgtEl>
                                          <p:spTgt spid="14"/>
                                        </p:tgtEl>
                                      </p:cBhvr>
                                    </p:animEffect>
                                  </p:childTnLst>
                                </p:cTn>
                              </p:par>
                              <p:par>
                                <p:cTn id="27" presetID="22" presetClass="entr" presetSubtype="1" fill="hold" nodeType="withEffect">
                                  <p:stCondLst>
                                    <p:cond delay="250"/>
                                  </p:stCondLst>
                                  <p:childTnLst>
                                    <p:set>
                                      <p:cBhvr>
                                        <p:cTn id="28" dur="1" fill="hold">
                                          <p:stCondLst>
                                            <p:cond delay="0"/>
                                          </p:stCondLst>
                                        </p:cTn>
                                        <p:tgtEl>
                                          <p:spTgt spid="102"/>
                                        </p:tgtEl>
                                        <p:attrNameLst>
                                          <p:attrName>style.visibility</p:attrName>
                                        </p:attrNameLst>
                                      </p:cBhvr>
                                      <p:to>
                                        <p:strVal val="visible"/>
                                      </p:to>
                                    </p:set>
                                    <p:animEffect transition="in" filter="wipe(up)">
                                      <p:cBhvr>
                                        <p:cTn id="29" dur="500"/>
                                        <p:tgtEl>
                                          <p:spTgt spid="102"/>
                                        </p:tgtEl>
                                      </p:cBhvr>
                                    </p:animEffect>
                                  </p:childTnLst>
                                </p:cTn>
                              </p:par>
                              <p:par>
                                <p:cTn id="30" presetID="22" presetClass="entr" presetSubtype="1" fill="hold" nodeType="withEffect">
                                  <p:stCondLst>
                                    <p:cond delay="250"/>
                                  </p:stCondLst>
                                  <p:childTnLst>
                                    <p:set>
                                      <p:cBhvr>
                                        <p:cTn id="31" dur="1" fill="hold">
                                          <p:stCondLst>
                                            <p:cond delay="0"/>
                                          </p:stCondLst>
                                        </p:cTn>
                                        <p:tgtEl>
                                          <p:spTgt spid="103"/>
                                        </p:tgtEl>
                                        <p:attrNameLst>
                                          <p:attrName>style.visibility</p:attrName>
                                        </p:attrNameLst>
                                      </p:cBhvr>
                                      <p:to>
                                        <p:strVal val="visible"/>
                                      </p:to>
                                    </p:set>
                                    <p:animEffect transition="in" filter="wipe(up)">
                                      <p:cBhvr>
                                        <p:cTn id="32" dur="500"/>
                                        <p:tgtEl>
                                          <p:spTgt spid="103"/>
                                        </p:tgtEl>
                                      </p:cBhvr>
                                    </p:animEffect>
                                  </p:childTnLst>
                                </p:cTn>
                              </p:par>
                              <p:par>
                                <p:cTn id="33" presetID="22" presetClass="entr" presetSubtype="1" fill="hold" nodeType="withEffect">
                                  <p:stCondLst>
                                    <p:cond delay="500"/>
                                  </p:stCondLst>
                                  <p:childTnLst>
                                    <p:set>
                                      <p:cBhvr>
                                        <p:cTn id="34" dur="1" fill="hold">
                                          <p:stCondLst>
                                            <p:cond delay="0"/>
                                          </p:stCondLst>
                                        </p:cTn>
                                        <p:tgtEl>
                                          <p:spTgt spid="24"/>
                                        </p:tgtEl>
                                        <p:attrNameLst>
                                          <p:attrName>style.visibility</p:attrName>
                                        </p:attrNameLst>
                                      </p:cBhvr>
                                      <p:to>
                                        <p:strVal val="visible"/>
                                      </p:to>
                                    </p:set>
                                    <p:animEffect transition="in" filter="wipe(up)">
                                      <p:cBhvr>
                                        <p:cTn id="35" dur="500"/>
                                        <p:tgtEl>
                                          <p:spTgt spid="24"/>
                                        </p:tgtEl>
                                      </p:cBhvr>
                                    </p:animEffect>
                                  </p:childTnLst>
                                </p:cTn>
                              </p:par>
                            </p:childTnLst>
                          </p:cTn>
                        </p:par>
                        <p:par>
                          <p:cTn id="36" fill="hold">
                            <p:stCondLst>
                              <p:cond delay="2250"/>
                            </p:stCondLst>
                            <p:childTnLst>
                              <p:par>
                                <p:cTn id="37" presetID="22" presetClass="entr" presetSubtype="1"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up)">
                                      <p:cBhvr>
                                        <p:cTn id="39" dur="500"/>
                                        <p:tgtEl>
                                          <p:spTgt spid="27"/>
                                        </p:tgtEl>
                                      </p:cBhvr>
                                    </p:animEffect>
                                  </p:childTnLst>
                                </p:cTn>
                              </p:par>
                            </p:childTnLst>
                          </p:cTn>
                        </p:par>
                        <p:par>
                          <p:cTn id="40" fill="hold">
                            <p:stCondLst>
                              <p:cond delay="2750"/>
                            </p:stCondLst>
                            <p:childTnLst>
                              <p:par>
                                <p:cTn id="41" presetID="53" presetClass="entr" presetSubtype="16" fill="hold" nodeType="afterEffect">
                                  <p:stCondLst>
                                    <p:cond delay="0"/>
                                  </p:stCondLst>
                                  <p:childTnLst>
                                    <p:set>
                                      <p:cBhvr>
                                        <p:cTn id="42" dur="1" fill="hold">
                                          <p:stCondLst>
                                            <p:cond delay="0"/>
                                          </p:stCondLst>
                                        </p:cTn>
                                        <p:tgtEl>
                                          <p:spTgt spid="83"/>
                                        </p:tgtEl>
                                        <p:attrNameLst>
                                          <p:attrName>style.visibility</p:attrName>
                                        </p:attrNameLst>
                                      </p:cBhvr>
                                      <p:to>
                                        <p:strVal val="visible"/>
                                      </p:to>
                                    </p:set>
                                    <p:anim calcmode="lin" valueType="num">
                                      <p:cBhvr>
                                        <p:cTn id="43" dur="500" fill="hold"/>
                                        <p:tgtEl>
                                          <p:spTgt spid="83"/>
                                        </p:tgtEl>
                                        <p:attrNameLst>
                                          <p:attrName>ppt_w</p:attrName>
                                        </p:attrNameLst>
                                      </p:cBhvr>
                                      <p:tavLst>
                                        <p:tav tm="0">
                                          <p:val>
                                            <p:fltVal val="0"/>
                                          </p:val>
                                        </p:tav>
                                        <p:tav tm="100000">
                                          <p:val>
                                            <p:strVal val="#ppt_w"/>
                                          </p:val>
                                        </p:tav>
                                      </p:tavLst>
                                    </p:anim>
                                    <p:anim calcmode="lin" valueType="num">
                                      <p:cBhvr>
                                        <p:cTn id="44" dur="500" fill="hold"/>
                                        <p:tgtEl>
                                          <p:spTgt spid="83"/>
                                        </p:tgtEl>
                                        <p:attrNameLst>
                                          <p:attrName>ppt_h</p:attrName>
                                        </p:attrNameLst>
                                      </p:cBhvr>
                                      <p:tavLst>
                                        <p:tav tm="0">
                                          <p:val>
                                            <p:fltVal val="0"/>
                                          </p:val>
                                        </p:tav>
                                        <p:tav tm="100000">
                                          <p:val>
                                            <p:strVal val="#ppt_h"/>
                                          </p:val>
                                        </p:tav>
                                      </p:tavLst>
                                    </p:anim>
                                    <p:animEffect transition="in" filter="fade">
                                      <p:cBhvr>
                                        <p:cTn id="4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hotograph of coffee mug in saucer, spilled over with coffee beans pouring 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1" name="Rectangle 10">
            <a:extLst>
              <a:ext uri="{C183D7F6-B498-43B3-948B-1728B52AA6E4}">
                <adec:decorative xmlns:adec="http://schemas.microsoft.com/office/drawing/2017/decorative" val="1"/>
              </a:ext>
            </a:extLst>
          </p:cNvPr>
          <p:cNvSpPr/>
          <p:nvPr/>
        </p:nvSpPr>
        <p:spPr>
          <a:xfrm>
            <a:off x="0" y="-117861"/>
            <a:ext cx="16356351" cy="8086372"/>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p:cNvSpPr txBox="1"/>
          <p:nvPr/>
        </p:nvSpPr>
        <p:spPr>
          <a:xfrm>
            <a:off x="3282344" y="756336"/>
            <a:ext cx="6879751" cy="1200329"/>
          </a:xfrm>
          <a:prstGeom prst="rect">
            <a:avLst/>
          </a:prstGeom>
          <a:noFill/>
        </p:spPr>
        <p:txBody>
          <a:bodyPr wrap="square" rtlCol="0">
            <a:spAutoFit/>
          </a:bodyPr>
          <a:lstStyle/>
          <a:p>
            <a:r>
              <a:rPr lang="en-US" sz="4000" b="1" dirty="0">
                <a:solidFill>
                  <a:schemeClr val="accent1"/>
                </a:solidFill>
                <a:latin typeface="Algerian" panose="04020705040A02060702" pitchFamily="82" charset="0"/>
              </a:rPr>
              <a:t>WHY THIS DATASET ?</a:t>
            </a:r>
          </a:p>
          <a:p>
            <a:br>
              <a:rPr lang="en-US" sz="1600" b="1" dirty="0">
                <a:solidFill>
                  <a:schemeClr val="accent1"/>
                </a:solidFill>
                <a:latin typeface="Algerian" panose="04020705040A02060702" pitchFamily="82" charset="0"/>
              </a:rPr>
            </a:br>
            <a:endParaRPr lang="en-US" sz="1600" b="1" dirty="0">
              <a:solidFill>
                <a:schemeClr val="accent1"/>
              </a:solidFill>
              <a:latin typeface="Algerian" panose="04020705040A02060702" pitchFamily="82" charset="0"/>
              <a:ea typeface="Lato Black" panose="020F0502020204030203" pitchFamily="34" charset="0"/>
              <a:cs typeface="Lato Black" panose="020F0502020204030203" pitchFamily="34" charset="0"/>
            </a:endParaRPr>
          </a:p>
        </p:txBody>
      </p:sp>
      <p:pic>
        <p:nvPicPr>
          <p:cNvPr id="38" name="Picture 37" descr="Coffee mug icon"/>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28626" y="2105230"/>
            <a:ext cx="343070" cy="494211"/>
          </a:xfrm>
          <a:prstGeom prst="rect">
            <a:avLst/>
          </a:prstGeom>
        </p:spPr>
      </p:pic>
      <p:sp>
        <p:nvSpPr>
          <p:cNvPr id="10" name="Rectangle 9"/>
          <p:cNvSpPr/>
          <p:nvPr/>
        </p:nvSpPr>
        <p:spPr>
          <a:xfrm>
            <a:off x="1931649" y="1999086"/>
            <a:ext cx="8012784" cy="1048429"/>
          </a:xfrm>
          <a:prstGeom prst="rect">
            <a:avLst/>
          </a:prstGeom>
        </p:spPr>
        <p:txBody>
          <a:bodyPr wrap="square">
            <a:spAutoFit/>
          </a:bodyPr>
          <a:lstStyle/>
          <a:p>
            <a:pPr>
              <a:lnSpc>
                <a:spcPct val="120000"/>
              </a:lnSpc>
            </a:pPr>
            <a:r>
              <a:rPr lang="en-US" sz="1400" b="1" dirty="0">
                <a:solidFill>
                  <a:schemeClr val="bg1"/>
                </a:solidFill>
                <a:latin typeface="Lato" panose="020F0502020204030203" pitchFamily="34" charset="0"/>
                <a:ea typeface="Lato" panose="020F0502020204030203" pitchFamily="34" charset="0"/>
                <a:cs typeface="Lato" panose="020F0502020204030203" pitchFamily="34" charset="0"/>
              </a:rPr>
              <a:t>Reason for Choosing the Dataset :   </a:t>
            </a:r>
            <a:r>
              <a:rPr lang="en-US" sz="1400" dirty="0">
                <a:solidFill>
                  <a:schemeClr val="bg1"/>
                </a:solidFill>
                <a:latin typeface="Lato" panose="020F0502020204030203" pitchFamily="34" charset="0"/>
                <a:ea typeface="Lato" panose="020F0502020204030203" pitchFamily="34" charset="0"/>
                <a:cs typeface="Lato" panose="020F0502020204030203" pitchFamily="34" charset="0"/>
              </a:rPr>
              <a:t>The dataset from Kaggle is relevant due to its detailed sales transactions, including transaction amounts, product categories, and store locations. This richness makes it suitable for deriving valuable insights</a:t>
            </a:r>
            <a:r>
              <a:rPr lang="en-US" sz="2400" dirty="0">
                <a:solidFill>
                  <a:schemeClr val="bg1"/>
                </a:solidFill>
                <a:latin typeface="Lato" panose="020F0502020204030203" pitchFamily="34" charset="0"/>
                <a:ea typeface="Lato" panose="020F0502020204030203" pitchFamily="34" charset="0"/>
                <a:cs typeface="Lato" panose="020F0502020204030203" pitchFamily="34" charset="0"/>
              </a:rPr>
              <a:t>.</a:t>
            </a:r>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31" name="Picture 30" descr="Coffee mug icon"/>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28626" y="2800409"/>
            <a:ext cx="343070" cy="494211"/>
          </a:xfrm>
          <a:prstGeom prst="rect">
            <a:avLst/>
          </a:prstGeom>
        </p:spPr>
      </p:pic>
      <p:sp>
        <p:nvSpPr>
          <p:cNvPr id="32" name="Rectangle 31"/>
          <p:cNvSpPr/>
          <p:nvPr/>
        </p:nvSpPr>
        <p:spPr>
          <a:xfrm>
            <a:off x="1630837" y="3614150"/>
            <a:ext cx="9162854" cy="622350"/>
          </a:xfrm>
          <a:prstGeom prst="rect">
            <a:avLst/>
          </a:prstGeom>
        </p:spPr>
        <p:txBody>
          <a:bodyPr wrap="square">
            <a:spAutoFit/>
          </a:bodyPr>
          <a:lstStyle/>
          <a:p>
            <a:pPr>
              <a:lnSpc>
                <a:spcPct val="120000"/>
              </a:lnSpc>
            </a:pPr>
            <a:r>
              <a:rPr lang="en-US" sz="1400" b="1" dirty="0">
                <a:solidFill>
                  <a:schemeClr val="bg1"/>
                </a:solidFill>
                <a:latin typeface="Lato" panose="020F0502020204030203" pitchFamily="34" charset="0"/>
                <a:ea typeface="Lato" panose="020F0502020204030203" pitchFamily="34" charset="0"/>
                <a:cs typeface="Lato" panose="020F0502020204030203" pitchFamily="34" charset="0"/>
              </a:rPr>
              <a:t>Relevance and Significance</a:t>
            </a:r>
            <a:r>
              <a:rPr lang="en-US" sz="1600" b="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100" b="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400" dirty="0">
                <a:solidFill>
                  <a:schemeClr val="bg1"/>
                </a:solidFill>
                <a:latin typeface="Lato" panose="020F0502020204030203" pitchFamily="34" charset="0"/>
                <a:ea typeface="Lato" panose="020F0502020204030203" pitchFamily="34" charset="0"/>
                <a:cs typeface="Lato" panose="020F0502020204030203" pitchFamily="34" charset="0"/>
              </a:rPr>
              <a:t>The dataset is comprehensive, offering a diverse range of records that facilitate an in-depth analysis of sales trends and customer preferences, aiding in strategic decision-making</a:t>
            </a:r>
            <a:r>
              <a:rPr lang="en-US" sz="1200" dirty="0">
                <a:solidFill>
                  <a:schemeClr val="bg1"/>
                </a:solidFill>
                <a:latin typeface="Lato" panose="020F0502020204030203" pitchFamily="34" charset="0"/>
                <a:ea typeface="Lato" panose="020F0502020204030203" pitchFamily="34" charset="0"/>
                <a:cs typeface="Lato" panose="020F0502020204030203" pitchFamily="34" charset="0"/>
              </a:rPr>
              <a:t>.</a:t>
            </a:r>
          </a:p>
        </p:txBody>
      </p:sp>
      <p:pic>
        <p:nvPicPr>
          <p:cNvPr id="34" name="Picture 33" descr="Coffee mug icon"/>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7702" y="3431114"/>
            <a:ext cx="343070" cy="494211"/>
          </a:xfrm>
          <a:prstGeom prst="rect">
            <a:avLst/>
          </a:prstGeom>
        </p:spPr>
      </p:pic>
      <p:sp>
        <p:nvSpPr>
          <p:cNvPr id="2" name="Title 1" hidden="1">
            <a:extLst>
              <a:ext uri="{FF2B5EF4-FFF2-40B4-BE49-F238E27FC236}">
                <a16:creationId xmlns:a16="http://schemas.microsoft.com/office/drawing/2014/main" id="{9F3820DA-290B-43AA-AA9C-82643FA3E2B3}"/>
              </a:ext>
            </a:extLst>
          </p:cNvPr>
          <p:cNvSpPr>
            <a:spLocks noGrp="1"/>
          </p:cNvSpPr>
          <p:nvPr>
            <p:ph type="title"/>
          </p:nvPr>
        </p:nvSpPr>
        <p:spPr/>
        <p:txBody>
          <a:bodyPr/>
          <a:lstStyle/>
          <a:p>
            <a:r>
              <a:rPr lang="en-US" dirty="0"/>
              <a:t>Slide 5</a:t>
            </a:r>
          </a:p>
        </p:txBody>
      </p:sp>
    </p:spTree>
    <p:extLst>
      <p:ext uri="{BB962C8B-B14F-4D97-AF65-F5344CB8AC3E}">
        <p14:creationId xmlns:p14="http://schemas.microsoft.com/office/powerpoint/2010/main" val="14774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p:tgtEl>
                                          <p:spTgt spid="29"/>
                                        </p:tgtEl>
                                        <p:attrNameLst>
                                          <p:attrName>ppt_x</p:attrName>
                                        </p:attrNameLst>
                                      </p:cBhvr>
                                      <p:tavLst>
                                        <p:tav tm="0">
                                          <p:val>
                                            <p:strVal val="#ppt_x-#ppt_w*1.125000"/>
                                          </p:val>
                                        </p:tav>
                                        <p:tav tm="100000">
                                          <p:val>
                                            <p:strVal val="#ppt_x"/>
                                          </p:val>
                                        </p:tav>
                                      </p:tavLst>
                                    </p:anim>
                                    <p:animEffect transition="in" filter="wipe(right)">
                                      <p:cBhvr>
                                        <p:cTn id="8" dur="500"/>
                                        <p:tgtEl>
                                          <p:spTgt spid="29"/>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par>
                                <p:cTn id="15" presetID="26" presetClass="emph" presetSubtype="0" fill="hold" nodeType="withEffect">
                                  <p:stCondLst>
                                    <p:cond delay="250"/>
                                  </p:stCondLst>
                                  <p:childTnLst>
                                    <p:animEffect transition="out" filter="fade">
                                      <p:cBhvr>
                                        <p:cTn id="16" dur="500" tmFilter="0, 0; .2, .5; .8, .5; 1, 0"/>
                                        <p:tgtEl>
                                          <p:spTgt spid="38"/>
                                        </p:tgtEl>
                                      </p:cBhvr>
                                    </p:animEffect>
                                    <p:animScale>
                                      <p:cBhvr>
                                        <p:cTn id="17" dur="250" autoRev="1" fill="hold"/>
                                        <p:tgtEl>
                                          <p:spTgt spid="38"/>
                                        </p:tgtEl>
                                      </p:cBhvr>
                                      <p:by x="105000" y="105000"/>
                                    </p:animScale>
                                  </p:childTnLst>
                                </p:cTn>
                              </p:par>
                            </p:childTnLst>
                          </p:cTn>
                        </p:par>
                        <p:par>
                          <p:cTn id="18" fill="hold">
                            <p:stCondLst>
                              <p:cond delay="1250"/>
                            </p:stCondLst>
                            <p:childTnLst>
                              <p:par>
                                <p:cTn id="19" presetID="22" presetClass="entr" presetSubtype="8"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1750"/>
                            </p:stCondLst>
                            <p:childTnLst>
                              <p:par>
                                <p:cTn id="23" presetID="53" presetClass="entr" presetSubtype="16"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p:cTn id="25" dur="500" fill="hold"/>
                                        <p:tgtEl>
                                          <p:spTgt spid="31"/>
                                        </p:tgtEl>
                                        <p:attrNameLst>
                                          <p:attrName>ppt_w</p:attrName>
                                        </p:attrNameLst>
                                      </p:cBhvr>
                                      <p:tavLst>
                                        <p:tav tm="0">
                                          <p:val>
                                            <p:fltVal val="0"/>
                                          </p:val>
                                        </p:tav>
                                        <p:tav tm="100000">
                                          <p:val>
                                            <p:strVal val="#ppt_w"/>
                                          </p:val>
                                        </p:tav>
                                      </p:tavLst>
                                    </p:anim>
                                    <p:anim calcmode="lin" valueType="num">
                                      <p:cBhvr>
                                        <p:cTn id="26" dur="500" fill="hold"/>
                                        <p:tgtEl>
                                          <p:spTgt spid="31"/>
                                        </p:tgtEl>
                                        <p:attrNameLst>
                                          <p:attrName>ppt_h</p:attrName>
                                        </p:attrNameLst>
                                      </p:cBhvr>
                                      <p:tavLst>
                                        <p:tav tm="0">
                                          <p:val>
                                            <p:fltVal val="0"/>
                                          </p:val>
                                        </p:tav>
                                        <p:tav tm="100000">
                                          <p:val>
                                            <p:strVal val="#ppt_h"/>
                                          </p:val>
                                        </p:tav>
                                      </p:tavLst>
                                    </p:anim>
                                    <p:animEffect transition="in" filter="fade">
                                      <p:cBhvr>
                                        <p:cTn id="27" dur="500"/>
                                        <p:tgtEl>
                                          <p:spTgt spid="31"/>
                                        </p:tgtEl>
                                      </p:cBhvr>
                                    </p:animEffect>
                                  </p:childTnLst>
                                </p:cTn>
                              </p:par>
                              <p:par>
                                <p:cTn id="28" presetID="26" presetClass="emph" presetSubtype="0" fill="hold" nodeType="withEffect">
                                  <p:stCondLst>
                                    <p:cond delay="250"/>
                                  </p:stCondLst>
                                  <p:childTnLst>
                                    <p:animEffect transition="out" filter="fade">
                                      <p:cBhvr>
                                        <p:cTn id="29" dur="500" tmFilter="0, 0; .2, .5; .8, .5; 1, 0"/>
                                        <p:tgtEl>
                                          <p:spTgt spid="31"/>
                                        </p:tgtEl>
                                      </p:cBhvr>
                                    </p:animEffect>
                                    <p:animScale>
                                      <p:cBhvr>
                                        <p:cTn id="30" dur="250" autoRev="1" fill="hold"/>
                                        <p:tgtEl>
                                          <p:spTgt spid="31"/>
                                        </p:tgtEl>
                                      </p:cBhvr>
                                      <p:by x="105000" y="105000"/>
                                    </p:animScale>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500"/>
                                        <p:tgtEl>
                                          <p:spTgt spid="32"/>
                                        </p:tgtEl>
                                      </p:cBhvr>
                                    </p:animEffect>
                                  </p:childTnLst>
                                </p:cTn>
                              </p:par>
                            </p:childTnLst>
                          </p:cTn>
                        </p:par>
                        <p:par>
                          <p:cTn id="35" fill="hold">
                            <p:stCondLst>
                              <p:cond delay="3000"/>
                            </p:stCondLst>
                            <p:childTnLst>
                              <p:par>
                                <p:cTn id="36" presetID="53" presetClass="entr" presetSubtype="16" fill="hold" nodeType="after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p:cTn id="38" dur="500" fill="hold"/>
                                        <p:tgtEl>
                                          <p:spTgt spid="34"/>
                                        </p:tgtEl>
                                        <p:attrNameLst>
                                          <p:attrName>ppt_w</p:attrName>
                                        </p:attrNameLst>
                                      </p:cBhvr>
                                      <p:tavLst>
                                        <p:tav tm="0">
                                          <p:val>
                                            <p:fltVal val="0"/>
                                          </p:val>
                                        </p:tav>
                                        <p:tav tm="100000">
                                          <p:val>
                                            <p:strVal val="#ppt_w"/>
                                          </p:val>
                                        </p:tav>
                                      </p:tavLst>
                                    </p:anim>
                                    <p:anim calcmode="lin" valueType="num">
                                      <p:cBhvr>
                                        <p:cTn id="39" dur="500" fill="hold"/>
                                        <p:tgtEl>
                                          <p:spTgt spid="34"/>
                                        </p:tgtEl>
                                        <p:attrNameLst>
                                          <p:attrName>ppt_h</p:attrName>
                                        </p:attrNameLst>
                                      </p:cBhvr>
                                      <p:tavLst>
                                        <p:tav tm="0">
                                          <p:val>
                                            <p:fltVal val="0"/>
                                          </p:val>
                                        </p:tav>
                                        <p:tav tm="100000">
                                          <p:val>
                                            <p:strVal val="#ppt_h"/>
                                          </p:val>
                                        </p:tav>
                                      </p:tavLst>
                                    </p:anim>
                                    <p:animEffect transition="in" filter="fade">
                                      <p:cBhvr>
                                        <p:cTn id="40" dur="500"/>
                                        <p:tgtEl>
                                          <p:spTgt spid="34"/>
                                        </p:tgtEl>
                                      </p:cBhvr>
                                    </p:animEffect>
                                  </p:childTnLst>
                                </p:cTn>
                              </p:par>
                              <p:par>
                                <p:cTn id="41" presetID="26" presetClass="emph" presetSubtype="0" fill="hold" nodeType="withEffect">
                                  <p:stCondLst>
                                    <p:cond delay="250"/>
                                  </p:stCondLst>
                                  <p:childTnLst>
                                    <p:animEffect transition="out" filter="fade">
                                      <p:cBhvr>
                                        <p:cTn id="42" dur="500" tmFilter="0, 0; .2, .5; .8, .5; 1, 0"/>
                                        <p:tgtEl>
                                          <p:spTgt spid="34"/>
                                        </p:tgtEl>
                                      </p:cBhvr>
                                    </p:animEffect>
                                    <p:animScale>
                                      <p:cBhvr>
                                        <p:cTn id="43" dur="250" autoRev="1" fill="hold"/>
                                        <p:tgtEl>
                                          <p:spTgt spid="3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0" grpId="0"/>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op view of coffee mug filled with coffee on a table with coffee beans poured around the mu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C183D7F6-B498-43B3-948B-1728B52AA6E4}">
                <adec:decorative xmlns:adec="http://schemas.microsoft.com/office/drawing/2017/decorative" val="1"/>
              </a:ext>
            </a:extLst>
          </p:cNvPr>
          <p:cNvSpPr/>
          <p:nvPr/>
        </p:nvSpPr>
        <p:spPr>
          <a:xfrm>
            <a:off x="0" y="45927"/>
            <a:ext cx="12192000" cy="774103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p:cNvSpPr txBox="1"/>
          <p:nvPr/>
        </p:nvSpPr>
        <p:spPr>
          <a:xfrm>
            <a:off x="4024378" y="45927"/>
            <a:ext cx="4889408" cy="1815882"/>
          </a:xfrm>
          <a:prstGeom prst="rect">
            <a:avLst/>
          </a:prstGeom>
          <a:noFill/>
        </p:spPr>
        <p:txBody>
          <a:bodyPr wrap="square" rtlCol="0">
            <a:spAutoFit/>
          </a:bodyPr>
          <a:lstStyle/>
          <a:p>
            <a:r>
              <a:rPr lang="en-US" sz="3200" b="1" dirty="0">
                <a:solidFill>
                  <a:schemeClr val="accent1"/>
                </a:solidFill>
                <a:latin typeface="Algerian" panose="04020705040A02060702" pitchFamily="82" charset="0"/>
              </a:rPr>
              <a:t>DATA OVERVIEW</a:t>
            </a:r>
          </a:p>
          <a:p>
            <a:br>
              <a:rPr lang="en-US" sz="4000" b="1" dirty="0">
                <a:solidFill>
                  <a:schemeClr val="accent1"/>
                </a:solidFill>
                <a:latin typeface="Algerian" panose="04020705040A02060702" pitchFamily="82" charset="0"/>
              </a:rPr>
            </a:br>
            <a:endParaRPr lang="en-US" sz="4000" b="1" dirty="0">
              <a:solidFill>
                <a:schemeClr val="accent1"/>
              </a:solidFill>
              <a:latin typeface="Algerian" panose="04020705040A02060702" pitchFamily="82" charset="0"/>
              <a:ea typeface="Lato Black" panose="020F0502020204030203" pitchFamily="34" charset="0"/>
              <a:cs typeface="Lato Black" panose="020F0502020204030203" pitchFamily="34" charset="0"/>
            </a:endParaRPr>
          </a:p>
        </p:txBody>
      </p:sp>
      <p:pic>
        <p:nvPicPr>
          <p:cNvPr id="38" name="Picture 37" descr="Coffee mug icon"/>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467864" y="0"/>
            <a:ext cx="343070" cy="494211"/>
          </a:xfrm>
          <a:prstGeom prst="rect">
            <a:avLst/>
          </a:prstGeom>
        </p:spPr>
      </p:pic>
      <p:sp>
        <p:nvSpPr>
          <p:cNvPr id="10" name="Rectangle 9"/>
          <p:cNvSpPr/>
          <p:nvPr/>
        </p:nvSpPr>
        <p:spPr>
          <a:xfrm>
            <a:off x="400771" y="370535"/>
            <a:ext cx="5599521" cy="393890"/>
          </a:xfrm>
          <a:prstGeom prst="rect">
            <a:avLst/>
          </a:prstGeom>
        </p:spPr>
        <p:txBody>
          <a:bodyPr wrap="square">
            <a:spAutoFit/>
          </a:bodyPr>
          <a:lstStyle/>
          <a:p>
            <a:pPr>
              <a:lnSpc>
                <a:spcPct val="120000"/>
              </a:lnSpc>
            </a:pPr>
            <a:r>
              <a:rPr lang="en-US" sz="1600" b="1" i="1" dirty="0">
                <a:solidFill>
                  <a:schemeClr val="accent1"/>
                </a:solidFill>
                <a:latin typeface="Lato" panose="020F0502020204030203" pitchFamily="34" charset="0"/>
                <a:ea typeface="Lato" panose="020F0502020204030203" pitchFamily="34" charset="0"/>
                <a:cs typeface="Lato" panose="020F0502020204030203" pitchFamily="34" charset="0"/>
              </a:rPr>
              <a:t> </a:t>
            </a:r>
            <a:r>
              <a:rPr lang="en-US" sz="1400" b="1" i="1" dirty="0">
                <a:solidFill>
                  <a:schemeClr val="accent1"/>
                </a:solidFill>
                <a:latin typeface="Lato" panose="020F0502020204030203" pitchFamily="34" charset="0"/>
                <a:ea typeface="Lato" panose="020F0502020204030203" pitchFamily="34" charset="0"/>
                <a:cs typeface="Lato" panose="020F0502020204030203" pitchFamily="34" charset="0"/>
              </a:rPr>
              <a:t>Key Fields </a:t>
            </a:r>
            <a:r>
              <a:rPr lang="en-US" b="1" i="1" dirty="0">
                <a:solidFill>
                  <a:schemeClr val="accent1"/>
                </a:solidFill>
                <a:latin typeface="Lato" panose="020F0502020204030203" pitchFamily="34" charset="0"/>
                <a:ea typeface="Lato" panose="020F0502020204030203" pitchFamily="34" charset="0"/>
                <a:cs typeface="Lato" panose="020F0502020204030203" pitchFamily="34" charset="0"/>
              </a:rPr>
              <a:t>:  </a:t>
            </a:r>
            <a:r>
              <a:rPr lang="en-US" sz="1400" i="1" dirty="0">
                <a:solidFill>
                  <a:schemeClr val="accent1"/>
                </a:solidFill>
                <a:latin typeface="Lato" panose="020F0502020204030203" pitchFamily="34" charset="0"/>
                <a:ea typeface="Lato" panose="020F0502020204030203" pitchFamily="34" charset="0"/>
                <a:cs typeface="Lato" panose="020F0502020204030203" pitchFamily="34" charset="0"/>
              </a:rPr>
              <a:t>Key fields include</a:t>
            </a:r>
            <a:r>
              <a:rPr lang="en-US" sz="1600" i="1" dirty="0">
                <a:solidFill>
                  <a:schemeClr val="accent1"/>
                </a:solidFill>
                <a:latin typeface="Lato" panose="020F0502020204030203" pitchFamily="34" charset="0"/>
                <a:ea typeface="Lato" panose="020F0502020204030203" pitchFamily="34" charset="0"/>
                <a:cs typeface="Lato" panose="020F0502020204030203" pitchFamily="34" charset="0"/>
              </a:rPr>
              <a:t>:</a:t>
            </a:r>
          </a:p>
        </p:txBody>
      </p:sp>
      <p:pic>
        <p:nvPicPr>
          <p:cNvPr id="31" name="Picture 30" descr="Coffee mug icon"/>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769941" y="5632145"/>
            <a:ext cx="343070" cy="494211"/>
          </a:xfrm>
          <a:prstGeom prst="rect">
            <a:avLst/>
          </a:prstGeom>
        </p:spPr>
      </p:pic>
      <p:sp>
        <p:nvSpPr>
          <p:cNvPr id="32" name="Rectangle 31"/>
          <p:cNvSpPr/>
          <p:nvPr/>
        </p:nvSpPr>
        <p:spPr>
          <a:xfrm>
            <a:off x="355706" y="4358807"/>
            <a:ext cx="11058529" cy="585417"/>
          </a:xfrm>
          <a:prstGeom prst="rect">
            <a:avLst/>
          </a:prstGeom>
        </p:spPr>
        <p:txBody>
          <a:bodyPr wrap="square">
            <a:spAutoFit/>
          </a:bodyPr>
          <a:lstStyle/>
          <a:p>
            <a:pPr>
              <a:lnSpc>
                <a:spcPct val="120000"/>
              </a:lnSpc>
            </a:pPr>
            <a:endParaRPr lang="en-US" sz="1400" b="1" dirty="0">
              <a:solidFill>
                <a:schemeClr val="bg2"/>
              </a:solidFill>
              <a:latin typeface="Lato" panose="020F0502020204030203" pitchFamily="34" charset="0"/>
              <a:ea typeface="Lato" panose="020F0502020204030203" pitchFamily="34" charset="0"/>
              <a:cs typeface="Lato" panose="020F0502020204030203" pitchFamily="34" charset="0"/>
            </a:endParaRPr>
          </a:p>
          <a:p>
            <a:pPr>
              <a:lnSpc>
                <a:spcPct val="120000"/>
              </a:lnSpc>
            </a:pPr>
            <a:r>
              <a:rPr lang="en-US" sz="1400" b="1" dirty="0">
                <a:solidFill>
                  <a:schemeClr val="bg2"/>
                </a:solidFill>
                <a:latin typeface="Lato" panose="020F0502020204030203" pitchFamily="34" charset="0"/>
                <a:ea typeface="Lato" panose="020F0502020204030203" pitchFamily="34" charset="0"/>
                <a:cs typeface="Lato" panose="020F0502020204030203" pitchFamily="34" charset="0"/>
              </a:rPr>
              <a:t>These fields provide a complete view of sales performance and customer behavior. </a:t>
            </a:r>
          </a:p>
        </p:txBody>
      </p:sp>
      <p:pic>
        <p:nvPicPr>
          <p:cNvPr id="34" name="Picture 33" descr="Coffee mug icon"/>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769941" y="6227358"/>
            <a:ext cx="343070" cy="494211"/>
          </a:xfrm>
          <a:prstGeom prst="rect">
            <a:avLst/>
          </a:prstGeom>
        </p:spPr>
      </p:pic>
      <p:sp>
        <p:nvSpPr>
          <p:cNvPr id="35" name="Rectangle 34"/>
          <p:cNvSpPr/>
          <p:nvPr/>
        </p:nvSpPr>
        <p:spPr>
          <a:xfrm>
            <a:off x="355706" y="5531142"/>
            <a:ext cx="11414235" cy="696216"/>
          </a:xfrm>
          <a:prstGeom prst="rect">
            <a:avLst/>
          </a:prstGeom>
        </p:spPr>
        <p:txBody>
          <a:bodyPr wrap="square">
            <a:spAutoFit/>
          </a:bodyPr>
          <a:lstStyle/>
          <a:p>
            <a:pPr>
              <a:lnSpc>
                <a:spcPct val="120000"/>
              </a:lnSpc>
            </a:pPr>
            <a:r>
              <a:rPr lang="en-US" sz="1400" b="1" dirty="0">
                <a:solidFill>
                  <a:schemeClr val="accent1"/>
                </a:solidFill>
                <a:latin typeface="Algerian" panose="04020705040A02060702" pitchFamily="82" charset="0"/>
                <a:ea typeface="Lato" panose="020F0502020204030203" pitchFamily="34" charset="0"/>
                <a:cs typeface="Lato" panose="020F0502020204030203" pitchFamily="34" charset="0"/>
              </a:rPr>
              <a:t>Data Cleaning Steps </a:t>
            </a:r>
            <a:r>
              <a:rPr lang="en-US" sz="2000" b="1" dirty="0">
                <a:solidFill>
                  <a:schemeClr val="accent1"/>
                </a:solidFill>
                <a:latin typeface="Lato" panose="020F0502020204030203" pitchFamily="34" charset="0"/>
                <a:ea typeface="Lato" panose="020F0502020204030203" pitchFamily="34" charset="0"/>
                <a:cs typeface="Lato" panose="020F0502020204030203" pitchFamily="34" charset="0"/>
              </a:rPr>
              <a:t>:  </a:t>
            </a:r>
            <a:r>
              <a:rPr lang="en-US" sz="1400" dirty="0">
                <a:solidFill>
                  <a:schemeClr val="bg1"/>
                </a:solidFill>
                <a:latin typeface="Lato" panose="020F0502020204030203" pitchFamily="34" charset="0"/>
                <a:ea typeface="Lato" panose="020F0502020204030203" pitchFamily="34" charset="0"/>
                <a:cs typeface="Lato" panose="020F0502020204030203" pitchFamily="34" charset="0"/>
              </a:rPr>
              <a:t>Data cleaning involved addressing outliers, handling missing values, and correcting inconsistencies. These steps ensure the reliability of the analysis.</a:t>
            </a:r>
            <a:endParaRPr lang="en-US" sz="16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 name="Title 1" hidden="1">
            <a:extLst>
              <a:ext uri="{FF2B5EF4-FFF2-40B4-BE49-F238E27FC236}">
                <a16:creationId xmlns:a16="http://schemas.microsoft.com/office/drawing/2014/main" id="{C41CB517-0AF2-4424-9DD9-9F81B4C196F0}"/>
              </a:ext>
            </a:extLst>
          </p:cNvPr>
          <p:cNvSpPr>
            <a:spLocks noGrp="1"/>
          </p:cNvSpPr>
          <p:nvPr>
            <p:ph type="title"/>
          </p:nvPr>
        </p:nvSpPr>
        <p:spPr/>
        <p:txBody>
          <a:bodyPr/>
          <a:lstStyle/>
          <a:p>
            <a:r>
              <a:rPr lang="en-US" dirty="0"/>
              <a:t>Slide 6</a:t>
            </a:r>
          </a:p>
        </p:txBody>
      </p:sp>
      <p:sp>
        <p:nvSpPr>
          <p:cNvPr id="17" name="Rectangle 4">
            <a:extLst>
              <a:ext uri="{FF2B5EF4-FFF2-40B4-BE49-F238E27FC236}">
                <a16:creationId xmlns:a16="http://schemas.microsoft.com/office/drawing/2014/main" id="{508BF0BE-2028-4F30-9FBD-369EB4207242}"/>
              </a:ext>
            </a:extLst>
          </p:cNvPr>
          <p:cNvSpPr>
            <a:spLocks noChangeArrowheads="1"/>
          </p:cNvSpPr>
          <p:nvPr/>
        </p:nvSpPr>
        <p:spPr bwMode="auto">
          <a:xfrm>
            <a:off x="400771" y="1351343"/>
            <a:ext cx="10786776"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accent1">
                    <a:lumMod val="60000"/>
                    <a:lumOff val="40000"/>
                  </a:schemeClr>
                </a:solidFill>
                <a:effectLst/>
                <a:latin typeface="Lato" panose="020F0502020204030203"/>
              </a:rPr>
              <a:t>Transaction_id</a:t>
            </a:r>
            <a:r>
              <a:rPr kumimoji="0" lang="en-US" altLang="en-US" sz="1400" b="1" i="0" u="none" strike="noStrike" cap="none" normalizeH="0" baseline="0" dirty="0">
                <a:ln>
                  <a:noFill/>
                </a:ln>
                <a:solidFill>
                  <a:schemeClr val="accent1">
                    <a:lumMod val="60000"/>
                    <a:lumOff val="40000"/>
                  </a:schemeClr>
                </a:solidFill>
                <a:effectLst/>
                <a:latin typeface="Lato" panose="020F0502020204030203"/>
              </a:rPr>
              <a:t> :  </a:t>
            </a:r>
            <a:r>
              <a:rPr kumimoji="0" lang="en-US" altLang="en-US" sz="1400" i="0" u="none" strike="noStrike" cap="none" normalizeH="0" baseline="0" dirty="0">
                <a:ln>
                  <a:noFill/>
                </a:ln>
                <a:solidFill>
                  <a:schemeClr val="bg2"/>
                </a:solidFill>
                <a:effectLst/>
                <a:latin typeface="Lato" panose="020F0502020204030203"/>
              </a:rPr>
              <a:t>Unique transaction identifier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accent1">
                    <a:lumMod val="60000"/>
                    <a:lumOff val="40000"/>
                  </a:schemeClr>
                </a:solidFill>
                <a:effectLst/>
                <a:latin typeface="Lato" panose="020F0502020204030203"/>
              </a:rPr>
              <a:t>Transaction_date</a:t>
            </a:r>
            <a:r>
              <a:rPr kumimoji="0" lang="en-US" altLang="en-US" sz="1400" b="1" i="0" u="none" strike="noStrike" cap="none" normalizeH="0" baseline="0" dirty="0">
                <a:ln>
                  <a:noFill/>
                </a:ln>
                <a:solidFill>
                  <a:schemeClr val="accent1">
                    <a:lumMod val="60000"/>
                    <a:lumOff val="40000"/>
                  </a:schemeClr>
                </a:solidFill>
                <a:effectLst/>
                <a:latin typeface="Lato" panose="020F0502020204030203"/>
              </a:rPr>
              <a:t>:  </a:t>
            </a:r>
            <a:r>
              <a:rPr kumimoji="0" lang="en-US" altLang="en-US" sz="1400" i="0" u="none" strike="noStrike" cap="none" normalizeH="0" baseline="0" dirty="0">
                <a:ln>
                  <a:noFill/>
                </a:ln>
                <a:solidFill>
                  <a:schemeClr val="bg2"/>
                </a:solidFill>
                <a:effectLst/>
                <a:latin typeface="Lato" panose="020F0502020204030203"/>
              </a:rPr>
              <a:t>Date of sale for time-based analysis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accent1">
                    <a:lumMod val="60000"/>
                    <a:lumOff val="40000"/>
                  </a:schemeClr>
                </a:solidFill>
                <a:effectLst/>
                <a:latin typeface="Lato" panose="020F0502020204030203"/>
              </a:rPr>
              <a:t>Transaction_time</a:t>
            </a:r>
            <a:r>
              <a:rPr kumimoji="0" lang="en-US" altLang="en-US" sz="1400" b="1" i="0" u="none" strike="noStrike" cap="none" normalizeH="0" baseline="0" dirty="0">
                <a:ln>
                  <a:noFill/>
                </a:ln>
                <a:solidFill>
                  <a:schemeClr val="accent1">
                    <a:lumMod val="60000"/>
                    <a:lumOff val="40000"/>
                  </a:schemeClr>
                </a:solidFill>
                <a:effectLst/>
                <a:latin typeface="Lato" panose="020F0502020204030203"/>
              </a:rPr>
              <a:t>: </a:t>
            </a:r>
            <a:r>
              <a:rPr kumimoji="0" lang="en-US" altLang="en-US" sz="1400" b="1" i="0" u="none" strike="noStrike" cap="none" normalizeH="0" baseline="0" dirty="0">
                <a:ln>
                  <a:noFill/>
                </a:ln>
                <a:solidFill>
                  <a:schemeClr val="bg2"/>
                </a:solidFill>
                <a:effectLst/>
                <a:latin typeface="Lato" panose="020F0502020204030203"/>
              </a:rPr>
              <a:t>Time of the transaction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accent1">
                    <a:lumMod val="60000"/>
                    <a:lumOff val="40000"/>
                  </a:schemeClr>
                </a:solidFill>
                <a:effectLst/>
                <a:latin typeface="Lato" panose="020F0502020204030203"/>
              </a:rPr>
              <a:t>Store_id</a:t>
            </a:r>
            <a:r>
              <a:rPr kumimoji="0" lang="en-US" altLang="en-US" sz="1400" b="1" i="0" u="none" strike="noStrike" cap="none" normalizeH="0" baseline="0" dirty="0">
                <a:ln>
                  <a:noFill/>
                </a:ln>
                <a:solidFill>
                  <a:schemeClr val="accent1">
                    <a:lumMod val="60000"/>
                    <a:lumOff val="40000"/>
                  </a:schemeClr>
                </a:solidFill>
                <a:effectLst/>
                <a:latin typeface="Lato" panose="020F0502020204030203"/>
              </a:rPr>
              <a:t>:  </a:t>
            </a:r>
            <a:r>
              <a:rPr kumimoji="0" lang="en-US" altLang="en-US" sz="1400" i="0" u="none" strike="noStrike" cap="none" normalizeH="0" baseline="0" dirty="0">
                <a:ln>
                  <a:noFill/>
                </a:ln>
                <a:solidFill>
                  <a:schemeClr val="bg2"/>
                </a:solidFill>
                <a:effectLst/>
                <a:latin typeface="Lato" panose="020F0502020204030203"/>
              </a:rPr>
              <a:t>Identifies store locations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accent1">
                    <a:lumMod val="60000"/>
                    <a:lumOff val="40000"/>
                  </a:schemeClr>
                </a:solidFill>
                <a:effectLst/>
                <a:latin typeface="Lato" panose="020F0502020204030203"/>
              </a:rPr>
              <a:t>Store_location</a:t>
            </a:r>
            <a:r>
              <a:rPr kumimoji="0" lang="en-US" altLang="en-US" sz="1400" i="0" u="none" strike="noStrike" cap="none" normalizeH="0" baseline="0" dirty="0">
                <a:ln>
                  <a:noFill/>
                </a:ln>
                <a:solidFill>
                  <a:schemeClr val="accent1">
                    <a:lumMod val="60000"/>
                    <a:lumOff val="40000"/>
                  </a:schemeClr>
                </a:solidFill>
                <a:effectLst/>
                <a:latin typeface="Lato" panose="020F0502020204030203"/>
              </a:rPr>
              <a:t>:  </a:t>
            </a:r>
            <a:r>
              <a:rPr kumimoji="0" lang="en-US" altLang="en-US" sz="1400" i="0" u="none" strike="noStrike" cap="none" normalizeH="0" baseline="0" dirty="0">
                <a:ln>
                  <a:noFill/>
                </a:ln>
                <a:solidFill>
                  <a:schemeClr val="bg2"/>
                </a:solidFill>
                <a:effectLst/>
                <a:latin typeface="Lato" panose="020F0502020204030203"/>
              </a:rPr>
              <a:t>Location of the store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accent1">
                    <a:lumMod val="60000"/>
                    <a:lumOff val="40000"/>
                  </a:schemeClr>
                </a:solidFill>
                <a:effectLst/>
                <a:latin typeface="Lato" panose="020F0502020204030203"/>
              </a:rPr>
              <a:t>Product_id</a:t>
            </a:r>
            <a:r>
              <a:rPr kumimoji="0" lang="en-US" altLang="en-US" sz="1400" b="1" i="0" u="none" strike="noStrike" cap="none" normalizeH="0" baseline="0" dirty="0">
                <a:ln>
                  <a:noFill/>
                </a:ln>
                <a:solidFill>
                  <a:schemeClr val="accent1">
                    <a:lumMod val="60000"/>
                    <a:lumOff val="40000"/>
                  </a:schemeClr>
                </a:solidFill>
                <a:effectLst/>
                <a:latin typeface="Lato" panose="020F0502020204030203"/>
              </a:rPr>
              <a:t>:  </a:t>
            </a:r>
            <a:r>
              <a:rPr kumimoji="0" lang="en-US" altLang="en-US" sz="1400" i="0" u="none" strike="noStrike" cap="none" normalizeH="0" baseline="0" dirty="0">
                <a:ln>
                  <a:noFill/>
                </a:ln>
                <a:solidFill>
                  <a:schemeClr val="bg2"/>
                </a:solidFill>
                <a:effectLst/>
                <a:latin typeface="Lato" panose="020F0502020204030203"/>
              </a:rPr>
              <a:t>Represents products sold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accent1">
                    <a:lumMod val="60000"/>
                    <a:lumOff val="40000"/>
                  </a:schemeClr>
                </a:solidFill>
                <a:effectLst/>
                <a:latin typeface="Lato" panose="020F0502020204030203"/>
              </a:rPr>
              <a:t>Product_category</a:t>
            </a:r>
            <a:r>
              <a:rPr kumimoji="0" lang="en-US" altLang="en-US" sz="1400" b="1" i="0" u="none" strike="noStrike" cap="none" normalizeH="0" baseline="0" dirty="0">
                <a:ln>
                  <a:noFill/>
                </a:ln>
                <a:solidFill>
                  <a:schemeClr val="accent1">
                    <a:lumMod val="60000"/>
                    <a:lumOff val="40000"/>
                  </a:schemeClr>
                </a:solidFill>
                <a:effectLst/>
                <a:latin typeface="Lato" panose="020F0502020204030203"/>
              </a:rPr>
              <a:t>: </a:t>
            </a:r>
            <a:r>
              <a:rPr kumimoji="0" lang="en-US" altLang="en-US" sz="1400" i="0" u="none" strike="noStrike" cap="none" normalizeH="0" baseline="0" dirty="0">
                <a:ln>
                  <a:noFill/>
                </a:ln>
                <a:solidFill>
                  <a:schemeClr val="bg2"/>
                </a:solidFill>
                <a:effectLst/>
                <a:latin typeface="Lato" panose="020F0502020204030203"/>
              </a:rPr>
              <a:t>Category of the product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accent1">
                    <a:lumMod val="60000"/>
                    <a:lumOff val="40000"/>
                  </a:schemeClr>
                </a:solidFill>
                <a:effectLst/>
                <a:latin typeface="Lato" panose="020F0502020204030203"/>
              </a:rPr>
              <a:t>Product_type</a:t>
            </a:r>
            <a:r>
              <a:rPr kumimoji="0" lang="en-US" altLang="en-US" sz="1400" i="0" u="none" strike="noStrike" cap="none" normalizeH="0" baseline="0" dirty="0">
                <a:ln>
                  <a:noFill/>
                </a:ln>
                <a:solidFill>
                  <a:schemeClr val="accent1">
                    <a:lumMod val="60000"/>
                    <a:lumOff val="40000"/>
                  </a:schemeClr>
                </a:solidFill>
                <a:effectLst/>
                <a:latin typeface="Lato" panose="020F0502020204030203"/>
              </a:rPr>
              <a:t>: </a:t>
            </a:r>
            <a:r>
              <a:rPr kumimoji="0" lang="en-US" altLang="en-US" sz="1400" i="0" u="none" strike="noStrike" cap="none" normalizeH="0" baseline="0" dirty="0">
                <a:ln>
                  <a:noFill/>
                </a:ln>
                <a:solidFill>
                  <a:schemeClr val="bg2"/>
                </a:solidFill>
                <a:effectLst/>
                <a:latin typeface="Lato" panose="020F0502020204030203"/>
              </a:rPr>
              <a:t>Type of the product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accent1">
                    <a:lumMod val="60000"/>
                    <a:lumOff val="40000"/>
                  </a:schemeClr>
                </a:solidFill>
                <a:effectLst/>
                <a:latin typeface="Lato" panose="020F0502020204030203"/>
              </a:rPr>
              <a:t>Product_detail</a:t>
            </a:r>
            <a:r>
              <a:rPr kumimoji="0" lang="en-US" altLang="en-US" sz="1400" b="1" i="0" u="none" strike="noStrike" cap="none" normalizeH="0" baseline="0" dirty="0">
                <a:ln>
                  <a:noFill/>
                </a:ln>
                <a:solidFill>
                  <a:schemeClr val="accent1">
                    <a:lumMod val="60000"/>
                    <a:lumOff val="40000"/>
                  </a:schemeClr>
                </a:solidFill>
                <a:effectLst/>
                <a:latin typeface="Lato" panose="020F0502020204030203"/>
              </a:rPr>
              <a:t>: </a:t>
            </a:r>
            <a:r>
              <a:rPr kumimoji="0" lang="en-US" altLang="en-US" sz="1400" i="0" u="none" strike="noStrike" cap="none" normalizeH="0" baseline="0" dirty="0">
                <a:ln>
                  <a:noFill/>
                </a:ln>
                <a:solidFill>
                  <a:schemeClr val="bg2"/>
                </a:solidFill>
                <a:effectLst/>
                <a:latin typeface="Lato" panose="020F0502020204030203"/>
              </a:rPr>
              <a:t>Detailed description of the product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accent1">
                    <a:lumMod val="60000"/>
                    <a:lumOff val="40000"/>
                  </a:schemeClr>
                </a:solidFill>
                <a:effectLst/>
                <a:latin typeface="Lato" panose="020F0502020204030203"/>
              </a:rPr>
              <a:t>Transaction_qty</a:t>
            </a:r>
            <a:r>
              <a:rPr kumimoji="0" lang="en-US" altLang="en-US" sz="1400" b="1" i="0" u="none" strike="noStrike" cap="none" normalizeH="0" baseline="0" dirty="0">
                <a:ln>
                  <a:noFill/>
                </a:ln>
                <a:solidFill>
                  <a:schemeClr val="accent1">
                    <a:lumMod val="60000"/>
                    <a:lumOff val="40000"/>
                  </a:schemeClr>
                </a:solidFill>
                <a:effectLst/>
                <a:latin typeface="Lato" panose="020F0502020204030203"/>
              </a:rPr>
              <a:t>: </a:t>
            </a:r>
            <a:r>
              <a:rPr kumimoji="0" lang="en-US" altLang="en-US" sz="1400" i="0" u="none" strike="noStrike" cap="none" normalizeH="0" baseline="0" dirty="0">
                <a:ln>
                  <a:noFill/>
                </a:ln>
                <a:solidFill>
                  <a:schemeClr val="bg2"/>
                </a:solidFill>
                <a:effectLst/>
                <a:latin typeface="Lato" panose="020F0502020204030203"/>
              </a:rPr>
              <a:t>Quantity sold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accent1">
                    <a:lumMod val="60000"/>
                    <a:lumOff val="40000"/>
                  </a:schemeClr>
                </a:solidFill>
                <a:effectLst/>
                <a:latin typeface="Lato" panose="020F0502020204030203"/>
              </a:rPr>
              <a:t>Unit_price</a:t>
            </a:r>
            <a:r>
              <a:rPr kumimoji="0" lang="en-US" altLang="en-US" sz="1400" b="1" i="0" u="none" strike="noStrike" cap="none" normalizeH="0" baseline="0" dirty="0">
                <a:ln>
                  <a:noFill/>
                </a:ln>
                <a:solidFill>
                  <a:schemeClr val="accent1">
                    <a:lumMod val="60000"/>
                    <a:lumOff val="40000"/>
                  </a:schemeClr>
                </a:solidFill>
                <a:effectLst/>
                <a:latin typeface="Lato" panose="020F0502020204030203"/>
              </a:rPr>
              <a:t>:  </a:t>
            </a:r>
            <a:r>
              <a:rPr kumimoji="0" lang="en-US" altLang="en-US" sz="1400" i="0" u="none" strike="noStrike" cap="none" normalizeH="0" baseline="0" dirty="0">
                <a:ln>
                  <a:noFill/>
                </a:ln>
                <a:solidFill>
                  <a:schemeClr val="bg2"/>
                </a:solidFill>
                <a:effectLst/>
                <a:latin typeface="Lato" panose="020F0502020204030203"/>
              </a:rPr>
              <a:t>Price per unit for total sales calculations </a:t>
            </a:r>
          </a:p>
        </p:txBody>
      </p:sp>
    </p:spTree>
    <p:extLst>
      <p:ext uri="{BB962C8B-B14F-4D97-AF65-F5344CB8AC3E}">
        <p14:creationId xmlns:p14="http://schemas.microsoft.com/office/powerpoint/2010/main" val="3387617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p:tgtEl>
                                          <p:spTgt spid="29"/>
                                        </p:tgtEl>
                                        <p:attrNameLst>
                                          <p:attrName>ppt_x</p:attrName>
                                        </p:attrNameLst>
                                      </p:cBhvr>
                                      <p:tavLst>
                                        <p:tav tm="0">
                                          <p:val>
                                            <p:strVal val="#ppt_x-#ppt_w*1.125000"/>
                                          </p:val>
                                        </p:tav>
                                        <p:tav tm="100000">
                                          <p:val>
                                            <p:strVal val="#ppt_x"/>
                                          </p:val>
                                        </p:tav>
                                      </p:tavLst>
                                    </p:anim>
                                    <p:animEffect transition="in" filter="wipe(right)">
                                      <p:cBhvr>
                                        <p:cTn id="8" dur="500"/>
                                        <p:tgtEl>
                                          <p:spTgt spid="29"/>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par>
                                <p:cTn id="15" presetID="26" presetClass="emph" presetSubtype="0" fill="hold" nodeType="withEffect">
                                  <p:stCondLst>
                                    <p:cond delay="250"/>
                                  </p:stCondLst>
                                  <p:childTnLst>
                                    <p:animEffect transition="out" filter="fade">
                                      <p:cBhvr>
                                        <p:cTn id="16" dur="500" tmFilter="0, 0; .2, .5; .8, .5; 1, 0"/>
                                        <p:tgtEl>
                                          <p:spTgt spid="38"/>
                                        </p:tgtEl>
                                      </p:cBhvr>
                                    </p:animEffect>
                                    <p:animScale>
                                      <p:cBhvr>
                                        <p:cTn id="17" dur="250" autoRev="1" fill="hold"/>
                                        <p:tgtEl>
                                          <p:spTgt spid="38"/>
                                        </p:tgtEl>
                                      </p:cBhvr>
                                      <p:by x="105000" y="105000"/>
                                    </p:animScale>
                                  </p:childTnLst>
                                </p:cTn>
                              </p:par>
                            </p:childTnLst>
                          </p:cTn>
                        </p:par>
                        <p:par>
                          <p:cTn id="18" fill="hold">
                            <p:stCondLst>
                              <p:cond delay="1250"/>
                            </p:stCondLst>
                            <p:childTnLst>
                              <p:par>
                                <p:cTn id="19" presetID="22" presetClass="entr" presetSubtype="8"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1750"/>
                            </p:stCondLst>
                            <p:childTnLst>
                              <p:par>
                                <p:cTn id="23" presetID="53" presetClass="entr" presetSubtype="16"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p:cTn id="25" dur="500" fill="hold"/>
                                        <p:tgtEl>
                                          <p:spTgt spid="31"/>
                                        </p:tgtEl>
                                        <p:attrNameLst>
                                          <p:attrName>ppt_w</p:attrName>
                                        </p:attrNameLst>
                                      </p:cBhvr>
                                      <p:tavLst>
                                        <p:tav tm="0">
                                          <p:val>
                                            <p:fltVal val="0"/>
                                          </p:val>
                                        </p:tav>
                                        <p:tav tm="100000">
                                          <p:val>
                                            <p:strVal val="#ppt_w"/>
                                          </p:val>
                                        </p:tav>
                                      </p:tavLst>
                                    </p:anim>
                                    <p:anim calcmode="lin" valueType="num">
                                      <p:cBhvr>
                                        <p:cTn id="26" dur="500" fill="hold"/>
                                        <p:tgtEl>
                                          <p:spTgt spid="31"/>
                                        </p:tgtEl>
                                        <p:attrNameLst>
                                          <p:attrName>ppt_h</p:attrName>
                                        </p:attrNameLst>
                                      </p:cBhvr>
                                      <p:tavLst>
                                        <p:tav tm="0">
                                          <p:val>
                                            <p:fltVal val="0"/>
                                          </p:val>
                                        </p:tav>
                                        <p:tav tm="100000">
                                          <p:val>
                                            <p:strVal val="#ppt_h"/>
                                          </p:val>
                                        </p:tav>
                                      </p:tavLst>
                                    </p:anim>
                                    <p:animEffect transition="in" filter="fade">
                                      <p:cBhvr>
                                        <p:cTn id="27" dur="500"/>
                                        <p:tgtEl>
                                          <p:spTgt spid="31"/>
                                        </p:tgtEl>
                                      </p:cBhvr>
                                    </p:animEffect>
                                  </p:childTnLst>
                                </p:cTn>
                              </p:par>
                              <p:par>
                                <p:cTn id="28" presetID="26" presetClass="emph" presetSubtype="0" fill="hold" nodeType="withEffect">
                                  <p:stCondLst>
                                    <p:cond delay="250"/>
                                  </p:stCondLst>
                                  <p:childTnLst>
                                    <p:animEffect transition="out" filter="fade">
                                      <p:cBhvr>
                                        <p:cTn id="29" dur="500" tmFilter="0, 0; .2, .5; .8, .5; 1, 0"/>
                                        <p:tgtEl>
                                          <p:spTgt spid="31"/>
                                        </p:tgtEl>
                                      </p:cBhvr>
                                    </p:animEffect>
                                    <p:animScale>
                                      <p:cBhvr>
                                        <p:cTn id="30" dur="250" autoRev="1" fill="hold"/>
                                        <p:tgtEl>
                                          <p:spTgt spid="31"/>
                                        </p:tgtEl>
                                      </p:cBhvr>
                                      <p:by x="105000" y="105000"/>
                                    </p:animScale>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500"/>
                                        <p:tgtEl>
                                          <p:spTgt spid="32"/>
                                        </p:tgtEl>
                                      </p:cBhvr>
                                    </p:animEffect>
                                  </p:childTnLst>
                                </p:cTn>
                              </p:par>
                            </p:childTnLst>
                          </p:cTn>
                        </p:par>
                        <p:par>
                          <p:cTn id="35" fill="hold">
                            <p:stCondLst>
                              <p:cond delay="3000"/>
                            </p:stCondLst>
                            <p:childTnLst>
                              <p:par>
                                <p:cTn id="36" presetID="53" presetClass="entr" presetSubtype="16" fill="hold" nodeType="after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p:cTn id="38" dur="500" fill="hold"/>
                                        <p:tgtEl>
                                          <p:spTgt spid="34"/>
                                        </p:tgtEl>
                                        <p:attrNameLst>
                                          <p:attrName>ppt_w</p:attrName>
                                        </p:attrNameLst>
                                      </p:cBhvr>
                                      <p:tavLst>
                                        <p:tav tm="0">
                                          <p:val>
                                            <p:fltVal val="0"/>
                                          </p:val>
                                        </p:tav>
                                        <p:tav tm="100000">
                                          <p:val>
                                            <p:strVal val="#ppt_w"/>
                                          </p:val>
                                        </p:tav>
                                      </p:tavLst>
                                    </p:anim>
                                    <p:anim calcmode="lin" valueType="num">
                                      <p:cBhvr>
                                        <p:cTn id="39" dur="500" fill="hold"/>
                                        <p:tgtEl>
                                          <p:spTgt spid="34"/>
                                        </p:tgtEl>
                                        <p:attrNameLst>
                                          <p:attrName>ppt_h</p:attrName>
                                        </p:attrNameLst>
                                      </p:cBhvr>
                                      <p:tavLst>
                                        <p:tav tm="0">
                                          <p:val>
                                            <p:fltVal val="0"/>
                                          </p:val>
                                        </p:tav>
                                        <p:tav tm="100000">
                                          <p:val>
                                            <p:strVal val="#ppt_h"/>
                                          </p:val>
                                        </p:tav>
                                      </p:tavLst>
                                    </p:anim>
                                    <p:animEffect transition="in" filter="fade">
                                      <p:cBhvr>
                                        <p:cTn id="40" dur="500"/>
                                        <p:tgtEl>
                                          <p:spTgt spid="34"/>
                                        </p:tgtEl>
                                      </p:cBhvr>
                                    </p:animEffect>
                                  </p:childTnLst>
                                </p:cTn>
                              </p:par>
                              <p:par>
                                <p:cTn id="41" presetID="26" presetClass="emph" presetSubtype="0" fill="hold" nodeType="withEffect">
                                  <p:stCondLst>
                                    <p:cond delay="250"/>
                                  </p:stCondLst>
                                  <p:childTnLst>
                                    <p:animEffect transition="out" filter="fade">
                                      <p:cBhvr>
                                        <p:cTn id="42" dur="500" tmFilter="0, 0; .2, .5; .8, .5; 1, 0"/>
                                        <p:tgtEl>
                                          <p:spTgt spid="34"/>
                                        </p:tgtEl>
                                      </p:cBhvr>
                                    </p:animEffect>
                                    <p:animScale>
                                      <p:cBhvr>
                                        <p:cTn id="43" dur="250" autoRev="1" fill="hold"/>
                                        <p:tgtEl>
                                          <p:spTgt spid="34"/>
                                        </p:tgtEl>
                                      </p:cBhvr>
                                      <p:by x="105000" y="105000"/>
                                    </p:animScale>
                                  </p:childTnLst>
                                </p:cTn>
                              </p:par>
                            </p:childTnLst>
                          </p:cTn>
                        </p:par>
                        <p:par>
                          <p:cTn id="44" fill="hold">
                            <p:stCondLst>
                              <p:cond delay="3750"/>
                            </p:stCondLst>
                            <p:childTnLst>
                              <p:par>
                                <p:cTn id="45" presetID="22" presetClass="entr" presetSubtype="8" fill="hold" grpId="0"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left)">
                                      <p:cBhvr>
                                        <p:cTn id="4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0" grpId="0"/>
      <p:bldP spid="32" grpId="0"/>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hotograph of coffee mug filled, on a table and surrounded by coffee bea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C183D7F6-B498-43B3-948B-1728B52AA6E4}">
                <adec:decorative xmlns:adec="http://schemas.microsoft.com/office/drawing/2017/decorative" val="1"/>
              </a:ext>
            </a:extLst>
          </p:cNvPr>
          <p:cNvSpPr/>
          <p:nvPr/>
        </p:nvSpPr>
        <p:spPr>
          <a:xfrm>
            <a:off x="-1" y="0"/>
            <a:ext cx="12192001"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1851898" y="213208"/>
            <a:ext cx="4416636" cy="643894"/>
          </a:xfrm>
          <a:prstGeom prst="rect">
            <a:avLst/>
          </a:prstGeom>
          <a:noFill/>
        </p:spPr>
        <p:txBody>
          <a:bodyPr wrap="square" rtlCol="0">
            <a:spAutoFit/>
          </a:bodyPr>
          <a:lstStyle/>
          <a:p>
            <a:pPr algn="just">
              <a:lnSpc>
                <a:spcPct val="120000"/>
              </a:lnSpc>
            </a:pPr>
            <a:r>
              <a:rPr lang="en-US" sz="3200" dirty="0">
                <a:solidFill>
                  <a:schemeClr val="accent1"/>
                </a:solidFill>
                <a:latin typeface="Algerian" panose="04020705040A02060702" pitchFamily="82" charset="0"/>
              </a:rPr>
              <a:t>Introduction</a:t>
            </a:r>
          </a:p>
        </p:txBody>
      </p:sp>
      <p:sp>
        <p:nvSpPr>
          <p:cNvPr id="19" name="Rectangle 18"/>
          <p:cNvSpPr/>
          <p:nvPr/>
        </p:nvSpPr>
        <p:spPr>
          <a:xfrm>
            <a:off x="282804" y="857102"/>
            <a:ext cx="5339519" cy="2511265"/>
          </a:xfrm>
          <a:prstGeom prst="rect">
            <a:avLst/>
          </a:prstGeom>
        </p:spPr>
        <p:txBody>
          <a:bodyPr wrap="square">
            <a:spAutoFit/>
          </a:bodyPr>
          <a:lstStyle/>
          <a:p>
            <a:pPr algn="just">
              <a:lnSpc>
                <a:spcPct val="120000"/>
              </a:lnSpc>
            </a:pPr>
            <a:r>
              <a:rPr lang="en-US" sz="1400" b="1" dirty="0">
                <a:solidFill>
                  <a:schemeClr val="accent1"/>
                </a:solidFill>
              </a:rPr>
              <a:t>Project Title and Objective:</a:t>
            </a:r>
          </a:p>
          <a:p>
            <a:pPr algn="just">
              <a:lnSpc>
                <a:spcPct val="120000"/>
              </a:lnSpc>
            </a:pPr>
            <a:r>
              <a:rPr lang="en-US" sz="2000" b="1" dirty="0">
                <a:solidFill>
                  <a:schemeClr val="accent1"/>
                </a:solidFill>
              </a:rPr>
              <a:t> </a:t>
            </a:r>
            <a:r>
              <a:rPr lang="en-US" sz="1400" dirty="0">
                <a:solidFill>
                  <a:schemeClr val="bg1"/>
                </a:solidFill>
              </a:rPr>
              <a:t>The project is titled "Coffee Shop Sales Analysis." The main objective is to analyze sales performance to identify trends in customer purchasing behavior and provide insights for strategic business decisions.</a:t>
            </a:r>
          </a:p>
          <a:p>
            <a:pPr algn="just">
              <a:lnSpc>
                <a:spcPct val="120000"/>
              </a:lnSpc>
            </a:pPr>
            <a:endParaRPr lang="en-US" sz="1400" dirty="0">
              <a:solidFill>
                <a:schemeClr val="bg1"/>
              </a:solidFill>
            </a:endParaRPr>
          </a:p>
          <a:p>
            <a:pPr algn="just">
              <a:lnSpc>
                <a:spcPct val="120000"/>
              </a:lnSpc>
            </a:pPr>
            <a:r>
              <a:rPr lang="en-US" sz="1400" b="1" dirty="0">
                <a:solidFill>
                  <a:schemeClr val="accent1"/>
                </a:solidFill>
              </a:rPr>
              <a:t>Background: </a:t>
            </a:r>
            <a:r>
              <a:rPr lang="en-US" sz="1400" dirty="0">
                <a:solidFill>
                  <a:schemeClr val="bg1"/>
                </a:solidFill>
              </a:rPr>
              <a:t>In the competitive coffee shop industry, understanding sales trends is crucial. This analysis leverages data to optimize strategies and enhance operational efficiency, addressing challenges faced by coffee shops.</a:t>
            </a:r>
            <a:endParaRPr lang="en-US" sz="14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38" name="Picture 37" descr="Illustration of a coffee cup and saucer with steam coming out and the wording &quot;Coffee Shop&quot; within the steam"/>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61229" y="3899962"/>
            <a:ext cx="1907451" cy="2747780"/>
          </a:xfrm>
          <a:prstGeom prst="rect">
            <a:avLst/>
          </a:prstGeom>
        </p:spPr>
      </p:pic>
      <p:sp>
        <p:nvSpPr>
          <p:cNvPr id="4" name="Title 3" hidden="1">
            <a:extLst>
              <a:ext uri="{FF2B5EF4-FFF2-40B4-BE49-F238E27FC236}">
                <a16:creationId xmlns:a16="http://schemas.microsoft.com/office/drawing/2014/main" id="{B99C03C8-BF33-4C27-9832-97127EEB1CC4}"/>
              </a:ext>
            </a:extLst>
          </p:cNvPr>
          <p:cNvSpPr>
            <a:spLocks noGrp="1"/>
          </p:cNvSpPr>
          <p:nvPr>
            <p:ph type="title"/>
          </p:nvPr>
        </p:nvSpPr>
        <p:spPr/>
        <p:txBody>
          <a:bodyPr/>
          <a:lstStyle/>
          <a:p>
            <a:r>
              <a:rPr lang="en-US" dirty="0"/>
              <a:t>Slide 2</a:t>
            </a:r>
          </a:p>
        </p:txBody>
      </p:sp>
    </p:spTree>
    <p:extLst>
      <p:ext uri="{BB962C8B-B14F-4D97-AF65-F5344CB8AC3E}">
        <p14:creationId xmlns:p14="http://schemas.microsoft.com/office/powerpoint/2010/main" val="350305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750"/>
                                        <p:tgtEl>
                                          <p:spTgt spid="19"/>
                                        </p:tgtEl>
                                      </p:cBhvr>
                                    </p:animEffect>
                                  </p:childTnLst>
                                </p:cTn>
                              </p:par>
                            </p:childTnLst>
                          </p:cTn>
                        </p:par>
                        <p:par>
                          <p:cTn id="13" fill="hold">
                            <p:stCondLst>
                              <p:cond delay="1250"/>
                            </p:stCondLst>
                            <p:childTnLst>
                              <p:par>
                                <p:cTn id="14" presetID="2" presetClass="entr" presetSubtype="2" decel="30000"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1000" fill="hold"/>
                                        <p:tgtEl>
                                          <p:spTgt spid="38"/>
                                        </p:tgtEl>
                                        <p:attrNameLst>
                                          <p:attrName>ppt_x</p:attrName>
                                        </p:attrNameLst>
                                      </p:cBhvr>
                                      <p:tavLst>
                                        <p:tav tm="0">
                                          <p:val>
                                            <p:strVal val="1+#ppt_w/2"/>
                                          </p:val>
                                        </p:tav>
                                        <p:tav tm="100000">
                                          <p:val>
                                            <p:strVal val="#ppt_x"/>
                                          </p:val>
                                        </p:tav>
                                      </p:tavLst>
                                    </p:anim>
                                    <p:anim calcmode="lin" valueType="num">
                                      <p:cBhvr additive="base">
                                        <p:cTn id="17" dur="10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Rectangle 4">
            <a:extLst>
              <a:ext uri="{C183D7F6-B498-43B3-948B-1728B52AA6E4}">
                <adec:decorative xmlns:adec="http://schemas.microsoft.com/office/drawing/2017/decorative" val="1"/>
              </a:ext>
            </a:extLst>
          </p:cNvPr>
          <p:cNvSpPr/>
          <p:nvPr/>
        </p:nvSpPr>
        <p:spPr>
          <a:xfrm>
            <a:off x="106234" y="1614409"/>
            <a:ext cx="2099638" cy="56318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solidFill>
                <a:latin typeface="Lato" panose="020F0502020204030203" pitchFamily="34" charset="0"/>
                <a:ea typeface="Lato" panose="020F0502020204030203" pitchFamily="34" charset="0"/>
                <a:cs typeface="Lato" panose="020F0502020204030203" pitchFamily="34" charset="0"/>
              </a:rPr>
              <a:t>Dimension Tables</a:t>
            </a:r>
            <a:endParaRPr lang="en-US" sz="1400" dirty="0">
              <a:latin typeface="Lato" panose="020F0502020204030203" pitchFamily="34" charset="0"/>
              <a:ea typeface="Lato" panose="020F0502020204030203" pitchFamily="34" charset="0"/>
              <a:cs typeface="Lato" panose="020F0502020204030203" pitchFamily="34" charset="0"/>
            </a:endParaRPr>
          </a:p>
        </p:txBody>
      </p:sp>
      <p:sp>
        <p:nvSpPr>
          <p:cNvPr id="48" name="Rectangle 47">
            <a:extLst>
              <a:ext uri="{C183D7F6-B498-43B3-948B-1728B52AA6E4}">
                <adec:decorative xmlns:adec="http://schemas.microsoft.com/office/drawing/2017/decorative" val="1"/>
              </a:ext>
            </a:extLst>
          </p:cNvPr>
          <p:cNvSpPr/>
          <p:nvPr/>
        </p:nvSpPr>
        <p:spPr>
          <a:xfrm>
            <a:off x="213360" y="3621087"/>
            <a:ext cx="1917098" cy="49361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solidFill>
                <a:latin typeface="Lato" panose="020F0502020204030203" pitchFamily="34" charset="0"/>
                <a:ea typeface="Lato" panose="020F0502020204030203" pitchFamily="34" charset="0"/>
                <a:cs typeface="Lato" panose="020F0502020204030203" pitchFamily="34" charset="0"/>
              </a:rPr>
              <a:t>Dimension Tables</a:t>
            </a:r>
            <a:endParaRPr lang="en-US" sz="1400" dirty="0">
              <a:latin typeface="Lato" panose="020F0502020204030203" pitchFamily="34" charset="0"/>
              <a:ea typeface="Lato" panose="020F0502020204030203" pitchFamily="34" charset="0"/>
              <a:cs typeface="Lato" panose="020F0502020204030203" pitchFamily="34" charset="0"/>
            </a:endParaRPr>
          </a:p>
        </p:txBody>
      </p:sp>
      <p:sp>
        <p:nvSpPr>
          <p:cNvPr id="81" name="Rectangle 80">
            <a:extLst>
              <a:ext uri="{C183D7F6-B498-43B3-948B-1728B52AA6E4}">
                <adec:decorative xmlns:adec="http://schemas.microsoft.com/office/drawing/2017/decorative" val="1"/>
              </a:ext>
            </a:extLst>
          </p:cNvPr>
          <p:cNvSpPr/>
          <p:nvPr/>
        </p:nvSpPr>
        <p:spPr>
          <a:xfrm>
            <a:off x="2776664" y="13276"/>
            <a:ext cx="6463677" cy="7108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80000"/>
              </a:lnSpc>
            </a:pPr>
            <a:r>
              <a:rPr lang="en-US" sz="3200" b="1" dirty="0">
                <a:solidFill>
                  <a:schemeClr val="accent1"/>
                </a:solidFill>
                <a:latin typeface="Algerian" panose="04020705040A02060702" pitchFamily="82" charset="0"/>
                <a:ea typeface="Lato Black" panose="020F0502020204030203" pitchFamily="34" charset="0"/>
                <a:cs typeface="Lato Black" panose="020F0502020204030203" pitchFamily="34" charset="0"/>
              </a:rPr>
              <a:t>Dimension and Fact Tables:</a:t>
            </a:r>
          </a:p>
        </p:txBody>
      </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dirty="0"/>
              <a:t>Slide 7</a:t>
            </a:r>
          </a:p>
        </p:txBody>
      </p:sp>
      <p:sp>
        <p:nvSpPr>
          <p:cNvPr id="9" name="TextBox 8">
            <a:extLst>
              <a:ext uri="{FF2B5EF4-FFF2-40B4-BE49-F238E27FC236}">
                <a16:creationId xmlns:a16="http://schemas.microsoft.com/office/drawing/2014/main" id="{E810FCCF-9753-4AA8-86ED-FA24D51E91D3}"/>
              </a:ext>
            </a:extLst>
          </p:cNvPr>
          <p:cNvSpPr txBox="1"/>
          <p:nvPr/>
        </p:nvSpPr>
        <p:spPr>
          <a:xfrm>
            <a:off x="106234" y="769729"/>
            <a:ext cx="2296426" cy="369332"/>
          </a:xfrm>
          <a:prstGeom prst="rect">
            <a:avLst/>
          </a:prstGeom>
          <a:noFill/>
        </p:spPr>
        <p:txBody>
          <a:bodyPr wrap="square" rtlCol="0">
            <a:spAutoFit/>
          </a:bodyPr>
          <a:lstStyle/>
          <a:p>
            <a:r>
              <a:rPr lang="en-US" dirty="0"/>
              <a:t>Overview of Tables:</a:t>
            </a:r>
          </a:p>
        </p:txBody>
      </p:sp>
      <p:sp>
        <p:nvSpPr>
          <p:cNvPr id="27" name="Rectangle 26">
            <a:extLst>
              <a:ext uri="{FF2B5EF4-FFF2-40B4-BE49-F238E27FC236}">
                <a16:creationId xmlns:a16="http://schemas.microsoft.com/office/drawing/2014/main" id="{71B85C90-112A-480F-A50F-D9B61A35FCBD}"/>
              </a:ext>
              <a:ext uri="{C183D7F6-B498-43B3-948B-1728B52AA6E4}">
                <adec:decorative xmlns:adec="http://schemas.microsoft.com/office/drawing/2017/decorative" val="1"/>
              </a:ext>
            </a:extLst>
          </p:cNvPr>
          <p:cNvSpPr/>
          <p:nvPr/>
        </p:nvSpPr>
        <p:spPr>
          <a:xfrm>
            <a:off x="185899" y="5306348"/>
            <a:ext cx="1780013" cy="49361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80000"/>
              </a:lnSpc>
            </a:pPr>
            <a:r>
              <a:rPr lang="en-US" sz="14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Relationships</a:t>
            </a:r>
          </a:p>
        </p:txBody>
      </p:sp>
      <p:sp>
        <p:nvSpPr>
          <p:cNvPr id="15" name="TextBox 14">
            <a:extLst>
              <a:ext uri="{FF2B5EF4-FFF2-40B4-BE49-F238E27FC236}">
                <a16:creationId xmlns:a16="http://schemas.microsoft.com/office/drawing/2014/main" id="{B924EB33-4C08-4FBF-B30A-89D5D5EAEC69}"/>
              </a:ext>
            </a:extLst>
          </p:cNvPr>
          <p:cNvSpPr txBox="1"/>
          <p:nvPr/>
        </p:nvSpPr>
        <p:spPr>
          <a:xfrm flipH="1">
            <a:off x="2862292" y="1237479"/>
            <a:ext cx="9131588" cy="1815882"/>
          </a:xfrm>
          <a:prstGeom prst="rect">
            <a:avLst/>
          </a:prstGeom>
          <a:noFill/>
        </p:spPr>
        <p:txBody>
          <a:bodyPr wrap="square" rtlCol="0">
            <a:spAutoFit/>
          </a:bodyPr>
          <a:lstStyle/>
          <a:p>
            <a:r>
              <a:rPr lang="en-US" sz="1400" b="1" dirty="0" err="1"/>
              <a:t>dim_store</a:t>
            </a:r>
            <a:r>
              <a:rPr lang="en-US" sz="1400" b="1" dirty="0"/>
              <a:t>:  </a:t>
            </a:r>
            <a:r>
              <a:rPr lang="en-US" sz="1400" dirty="0"/>
              <a:t>Contains details about store locations.</a:t>
            </a:r>
          </a:p>
          <a:p>
            <a:r>
              <a:rPr lang="en-US" sz="1400" dirty="0"/>
              <a:t>Key Fields:  </a:t>
            </a:r>
            <a:r>
              <a:rPr lang="en-US" sz="1400" dirty="0" err="1"/>
              <a:t>store_id</a:t>
            </a:r>
            <a:r>
              <a:rPr lang="en-US" sz="1400" dirty="0"/>
              <a:t>, </a:t>
            </a:r>
            <a:r>
              <a:rPr lang="en-US" sz="1400" dirty="0" err="1"/>
              <a:t>store_location</a:t>
            </a:r>
            <a:r>
              <a:rPr lang="en-US" sz="1400" dirty="0"/>
              <a:t>.</a:t>
            </a:r>
          </a:p>
          <a:p>
            <a:endParaRPr lang="en-US" sz="1400" b="1" dirty="0"/>
          </a:p>
          <a:p>
            <a:r>
              <a:rPr lang="en-US" sz="1400" b="1" dirty="0" err="1"/>
              <a:t>dim_product</a:t>
            </a:r>
            <a:r>
              <a:rPr lang="en-US" sz="1400" b="1" dirty="0"/>
              <a:t>:  </a:t>
            </a:r>
            <a:r>
              <a:rPr lang="en-US" sz="1400" dirty="0"/>
              <a:t>Contains product-related details such as category and type.</a:t>
            </a:r>
          </a:p>
          <a:p>
            <a:r>
              <a:rPr lang="en-US" sz="1400" dirty="0"/>
              <a:t> Key Fields: </a:t>
            </a:r>
            <a:r>
              <a:rPr lang="en-US" sz="1400" dirty="0" err="1"/>
              <a:t>product_id</a:t>
            </a:r>
            <a:r>
              <a:rPr lang="en-US" sz="1400" dirty="0"/>
              <a:t>, </a:t>
            </a:r>
            <a:r>
              <a:rPr lang="en-US" sz="1400" dirty="0" err="1"/>
              <a:t>product_category</a:t>
            </a:r>
            <a:r>
              <a:rPr lang="en-US" sz="1400" dirty="0"/>
              <a:t>, </a:t>
            </a:r>
            <a:r>
              <a:rPr lang="en-US" sz="1400" dirty="0" err="1"/>
              <a:t>product_type</a:t>
            </a:r>
            <a:r>
              <a:rPr lang="en-US" sz="1400" dirty="0"/>
              <a:t>, </a:t>
            </a:r>
            <a:r>
              <a:rPr lang="en-US" sz="1400" dirty="0" err="1"/>
              <a:t>product_detail</a:t>
            </a:r>
            <a:r>
              <a:rPr lang="en-US" sz="1400" dirty="0"/>
              <a:t>.</a:t>
            </a:r>
          </a:p>
          <a:p>
            <a:endParaRPr lang="en-US" sz="1400" dirty="0"/>
          </a:p>
          <a:p>
            <a:r>
              <a:rPr lang="en-US" sz="1400" b="1" dirty="0" err="1"/>
              <a:t>dim_date</a:t>
            </a:r>
            <a:r>
              <a:rPr lang="en-US" sz="1400" b="1" dirty="0"/>
              <a:t>: </a:t>
            </a:r>
            <a:r>
              <a:rPr lang="en-US" sz="1400" dirty="0"/>
              <a:t>Contains time-related attributes for transaction analysis.</a:t>
            </a:r>
          </a:p>
          <a:p>
            <a:r>
              <a:rPr lang="en-US" sz="1400" dirty="0"/>
              <a:t>Key Fields: </a:t>
            </a:r>
            <a:r>
              <a:rPr lang="en-US" sz="1400" dirty="0" err="1"/>
              <a:t>transaction_date</a:t>
            </a:r>
            <a:r>
              <a:rPr lang="en-US" sz="1400" dirty="0"/>
              <a:t>, year, month, day, quarter, </a:t>
            </a:r>
            <a:r>
              <a:rPr lang="en-US" sz="1400" dirty="0" err="1"/>
              <a:t>day_of_week</a:t>
            </a:r>
            <a:r>
              <a:rPr lang="en-US" sz="1400" dirty="0"/>
              <a:t>, </a:t>
            </a:r>
            <a:r>
              <a:rPr lang="en-US" sz="1400" dirty="0" err="1"/>
              <a:t>month_name</a:t>
            </a:r>
            <a:r>
              <a:rPr lang="en-US" sz="1400" dirty="0"/>
              <a:t>, </a:t>
            </a:r>
            <a:r>
              <a:rPr lang="en-US" sz="1400" dirty="0" err="1"/>
              <a:t>weekday_name</a:t>
            </a:r>
            <a:r>
              <a:rPr lang="en-US" sz="1400" dirty="0"/>
              <a:t>.</a:t>
            </a:r>
          </a:p>
        </p:txBody>
      </p:sp>
      <p:sp>
        <p:nvSpPr>
          <p:cNvPr id="16" name="TextBox 15">
            <a:extLst>
              <a:ext uri="{FF2B5EF4-FFF2-40B4-BE49-F238E27FC236}">
                <a16:creationId xmlns:a16="http://schemas.microsoft.com/office/drawing/2014/main" id="{A046E325-38A8-44C6-BED7-4A1D291A8278}"/>
              </a:ext>
            </a:extLst>
          </p:cNvPr>
          <p:cNvSpPr txBox="1"/>
          <p:nvPr/>
        </p:nvSpPr>
        <p:spPr>
          <a:xfrm>
            <a:off x="2663981" y="3418142"/>
            <a:ext cx="8996976" cy="1600438"/>
          </a:xfrm>
          <a:prstGeom prst="rect">
            <a:avLst/>
          </a:prstGeom>
          <a:noFill/>
        </p:spPr>
        <p:txBody>
          <a:bodyPr wrap="square" rtlCol="0">
            <a:spAutoFit/>
          </a:bodyPr>
          <a:lstStyle/>
          <a:p>
            <a:endParaRPr lang="en-US" sz="1400" dirty="0"/>
          </a:p>
          <a:p>
            <a:r>
              <a:rPr lang="en-US" sz="1400" b="1" dirty="0" err="1"/>
              <a:t>fact_sales</a:t>
            </a:r>
            <a:r>
              <a:rPr lang="en-US" sz="1400" b="1" dirty="0"/>
              <a:t>: </a:t>
            </a:r>
            <a:r>
              <a:rPr lang="en-US" sz="1400" dirty="0"/>
              <a:t>Stores sales transaction data and links to dimension tables for analysis.</a:t>
            </a:r>
          </a:p>
          <a:p>
            <a:r>
              <a:rPr lang="en-US" sz="1400" dirty="0"/>
              <a:t>Key Fields: </a:t>
            </a:r>
            <a:r>
              <a:rPr lang="en-US" sz="1400" dirty="0" err="1"/>
              <a:t>transaction_id</a:t>
            </a:r>
            <a:r>
              <a:rPr lang="en-US" sz="1400" dirty="0"/>
              <a:t>, </a:t>
            </a:r>
            <a:r>
              <a:rPr lang="en-US" sz="1400" dirty="0" err="1"/>
              <a:t>transaction_date</a:t>
            </a:r>
            <a:r>
              <a:rPr lang="en-US" sz="1400" dirty="0"/>
              <a:t>, </a:t>
            </a:r>
            <a:r>
              <a:rPr lang="en-US" sz="1400" dirty="0" err="1"/>
              <a:t>transaction_time</a:t>
            </a:r>
            <a:r>
              <a:rPr lang="en-US" sz="1400" dirty="0"/>
              <a:t>, </a:t>
            </a:r>
            <a:r>
              <a:rPr lang="en-US" sz="1400" dirty="0" err="1"/>
              <a:t>transaction_qty</a:t>
            </a:r>
            <a:r>
              <a:rPr lang="en-US" sz="1400" dirty="0"/>
              <a:t>, </a:t>
            </a:r>
            <a:r>
              <a:rPr lang="en-US" sz="1400" dirty="0" err="1"/>
              <a:t>unit_price</a:t>
            </a:r>
            <a:r>
              <a:rPr lang="en-US" sz="1400" dirty="0"/>
              <a:t>, </a:t>
            </a:r>
            <a:r>
              <a:rPr lang="en-US" sz="1400" dirty="0" err="1"/>
              <a:t>store_id</a:t>
            </a:r>
            <a:r>
              <a:rPr lang="en-US" sz="1400" dirty="0"/>
              <a:t>, </a:t>
            </a:r>
            <a:r>
              <a:rPr lang="en-US" sz="1400" dirty="0" err="1"/>
              <a:t>product_id</a:t>
            </a:r>
            <a:r>
              <a:rPr lang="en-US" sz="1400" dirty="0"/>
              <a:t>.</a:t>
            </a:r>
          </a:p>
          <a:p>
            <a:r>
              <a:rPr lang="en-US" sz="1400" b="1" dirty="0"/>
              <a:t>Foreign Keys:</a:t>
            </a:r>
          </a:p>
          <a:p>
            <a:r>
              <a:rPr lang="en-US" sz="1400" dirty="0" err="1"/>
              <a:t>store_id</a:t>
            </a:r>
            <a:r>
              <a:rPr lang="en-US" sz="1400" dirty="0"/>
              <a:t> links to </a:t>
            </a:r>
            <a:r>
              <a:rPr lang="en-US" sz="1400" dirty="0" err="1"/>
              <a:t>dim_store</a:t>
            </a:r>
            <a:r>
              <a:rPr lang="en-US" sz="1400" dirty="0"/>
              <a:t>.</a:t>
            </a:r>
          </a:p>
          <a:p>
            <a:r>
              <a:rPr lang="en-US" sz="1400" dirty="0" err="1"/>
              <a:t>product_id</a:t>
            </a:r>
            <a:r>
              <a:rPr lang="en-US" sz="1400" dirty="0"/>
              <a:t> links to </a:t>
            </a:r>
            <a:r>
              <a:rPr lang="en-US" sz="1400" dirty="0" err="1"/>
              <a:t>dim_product</a:t>
            </a:r>
            <a:r>
              <a:rPr lang="en-US" sz="1400" dirty="0"/>
              <a:t>.</a:t>
            </a:r>
          </a:p>
          <a:p>
            <a:r>
              <a:rPr lang="en-US" sz="1400" dirty="0" err="1"/>
              <a:t>transaction_date</a:t>
            </a:r>
            <a:r>
              <a:rPr lang="en-US" sz="1400" dirty="0"/>
              <a:t> links to </a:t>
            </a:r>
            <a:r>
              <a:rPr lang="en-US" sz="1400" dirty="0" err="1"/>
              <a:t>dim_date</a:t>
            </a:r>
            <a:r>
              <a:rPr lang="en-US" sz="1400" dirty="0"/>
              <a:t>.</a:t>
            </a:r>
            <a:endParaRPr lang="en-US" sz="2000" dirty="0"/>
          </a:p>
        </p:txBody>
      </p:sp>
      <p:sp>
        <p:nvSpPr>
          <p:cNvPr id="17" name="TextBox 16">
            <a:extLst>
              <a:ext uri="{FF2B5EF4-FFF2-40B4-BE49-F238E27FC236}">
                <a16:creationId xmlns:a16="http://schemas.microsoft.com/office/drawing/2014/main" id="{FA158433-8FDD-4198-A897-223708969F88}"/>
              </a:ext>
            </a:extLst>
          </p:cNvPr>
          <p:cNvSpPr txBox="1"/>
          <p:nvPr/>
        </p:nvSpPr>
        <p:spPr>
          <a:xfrm flipH="1">
            <a:off x="2776664" y="5383361"/>
            <a:ext cx="9229437" cy="738664"/>
          </a:xfrm>
          <a:prstGeom prst="rect">
            <a:avLst/>
          </a:prstGeom>
          <a:noFill/>
        </p:spPr>
        <p:txBody>
          <a:bodyPr wrap="square" rtlCol="0">
            <a:spAutoFit/>
          </a:bodyPr>
          <a:lstStyle/>
          <a:p>
            <a:r>
              <a:rPr lang="en-US" sz="1400" dirty="0"/>
              <a:t>Dimension Tables (</a:t>
            </a:r>
            <a:r>
              <a:rPr lang="en-US" sz="1400" dirty="0" err="1"/>
              <a:t>dim_store</a:t>
            </a:r>
            <a:r>
              <a:rPr lang="en-US" sz="1400" dirty="0"/>
              <a:t>, </a:t>
            </a:r>
            <a:r>
              <a:rPr lang="en-US" sz="1400" dirty="0" err="1"/>
              <a:t>dim_product</a:t>
            </a:r>
            <a:r>
              <a:rPr lang="en-US" sz="1400" dirty="0"/>
              <a:t>, </a:t>
            </a:r>
            <a:r>
              <a:rPr lang="en-US" sz="1400" dirty="0" err="1"/>
              <a:t>dim_date</a:t>
            </a:r>
            <a:r>
              <a:rPr lang="en-US" sz="1400" dirty="0"/>
              <a:t>) provide context to the sales data.</a:t>
            </a:r>
          </a:p>
          <a:p>
            <a:r>
              <a:rPr lang="en-US" sz="1400" dirty="0"/>
              <a:t>Fact Table (</a:t>
            </a:r>
            <a:r>
              <a:rPr lang="en-US" sz="1400" dirty="0" err="1"/>
              <a:t>fact_sales</a:t>
            </a:r>
            <a:r>
              <a:rPr lang="en-US" sz="1400" dirty="0"/>
              <a:t>) contains the quantitative sales data and links to dimension tables using foreign keys (</a:t>
            </a:r>
            <a:r>
              <a:rPr lang="en-US" sz="1400" dirty="0" err="1"/>
              <a:t>store_id</a:t>
            </a:r>
            <a:r>
              <a:rPr lang="en-US" sz="1400" dirty="0"/>
              <a:t>, </a:t>
            </a:r>
            <a:r>
              <a:rPr lang="en-US" sz="1400" dirty="0" err="1"/>
              <a:t>product_id</a:t>
            </a:r>
            <a:r>
              <a:rPr lang="en-US" sz="1400" dirty="0"/>
              <a:t>, </a:t>
            </a:r>
            <a:r>
              <a:rPr lang="en-US" sz="1400" dirty="0" err="1"/>
              <a:t>transaction_date</a:t>
            </a:r>
            <a:r>
              <a:rPr lang="en-US" sz="1400" dirty="0"/>
              <a:t>).</a:t>
            </a:r>
          </a:p>
        </p:txBody>
      </p:sp>
    </p:spTree>
    <p:extLst>
      <p:ext uri="{BB962C8B-B14F-4D97-AF65-F5344CB8AC3E}">
        <p14:creationId xmlns:p14="http://schemas.microsoft.com/office/powerpoint/2010/main" val="387072864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9220200" cy="486287"/>
          </a:xfrm>
          <a:prstGeom prst="rect">
            <a:avLst/>
          </a:prstGeom>
          <a:noFill/>
        </p:spPr>
        <p:txBody>
          <a:bodyPr wrap="square" rtlCol="0">
            <a:spAutoFit/>
          </a:bodyPr>
          <a:lstStyle/>
          <a:p>
            <a:pPr>
              <a:lnSpc>
                <a:spcPct val="80000"/>
              </a:lnSpc>
            </a:pPr>
            <a:r>
              <a:rPr lang="en-US" sz="3200" b="1" dirty="0">
                <a:solidFill>
                  <a:schemeClr val="accent1"/>
                </a:solidFill>
                <a:latin typeface="Algerian" panose="04020705040A02060702" pitchFamily="82" charset="0"/>
                <a:ea typeface="Lato Black" panose="020F0502020204030203" pitchFamily="34" charset="0"/>
                <a:cs typeface="Lato Black" panose="020F0502020204030203" pitchFamily="34" charset="0"/>
              </a:rPr>
              <a:t>KPI Calculations and Visualizations:</a:t>
            </a:r>
          </a:p>
        </p:txBody>
      </p:sp>
      <p:grpSp>
        <p:nvGrpSpPr>
          <p:cNvPr id="3" name="Group 2">
            <a:extLst>
              <a:ext uri="{C183D7F6-B498-43B3-948B-1728B52AA6E4}">
                <adec:decorative xmlns:adec="http://schemas.microsoft.com/office/drawing/2017/decorative" val="1"/>
              </a:ext>
            </a:extLst>
          </p:cNvPr>
          <p:cNvGrpSpPr/>
          <p:nvPr/>
        </p:nvGrpSpPr>
        <p:grpSpPr>
          <a:xfrm>
            <a:off x="38100" y="91089"/>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TextBox 26"/>
          <p:cNvSpPr txBox="1"/>
          <p:nvPr/>
        </p:nvSpPr>
        <p:spPr>
          <a:xfrm>
            <a:off x="594041" y="725070"/>
            <a:ext cx="2458558" cy="400110"/>
          </a:xfrm>
          <a:prstGeom prst="rect">
            <a:avLst/>
          </a:prstGeom>
          <a:noFill/>
        </p:spPr>
        <p:txBody>
          <a:bodyPr wrap="none" rtlCol="0">
            <a:spAutoFit/>
          </a:bodyPr>
          <a:lstStyle/>
          <a:p>
            <a:pPr algn="ctr"/>
            <a:r>
              <a:rPr lang="en-US" sz="1400" dirty="0">
                <a:solidFill>
                  <a:schemeClr val="accent1"/>
                </a:solidFill>
                <a:latin typeface="Lato" panose="020F0502020204030203" pitchFamily="34" charset="0"/>
                <a:ea typeface="Lato" panose="020F0502020204030203" pitchFamily="34" charset="0"/>
                <a:cs typeface="Lato" panose="020F0502020204030203" pitchFamily="34" charset="0"/>
              </a:rPr>
              <a:t>Major KPIs: Key KPIs include</a:t>
            </a:r>
            <a:r>
              <a:rPr lang="en-US" sz="2000" dirty="0">
                <a:solidFill>
                  <a:schemeClr val="accent1"/>
                </a:solidFill>
                <a:latin typeface="Lato" panose="020F0502020204030203" pitchFamily="34" charset="0"/>
                <a:ea typeface="Lato" panose="020F0502020204030203" pitchFamily="34" charset="0"/>
                <a:cs typeface="Lato" panose="020F0502020204030203" pitchFamily="34" charset="0"/>
              </a:rPr>
              <a:t>:</a:t>
            </a:r>
          </a:p>
        </p:txBody>
      </p:sp>
      <p:sp>
        <p:nvSpPr>
          <p:cNvPr id="4" name="Title 3" hidden="1">
            <a:extLst>
              <a:ext uri="{FF2B5EF4-FFF2-40B4-BE49-F238E27FC236}">
                <a16:creationId xmlns:a16="http://schemas.microsoft.com/office/drawing/2014/main" id="{2780E10A-BF24-4C26-B32C-C6E96EAD93FF}"/>
              </a:ext>
            </a:extLst>
          </p:cNvPr>
          <p:cNvSpPr>
            <a:spLocks noGrp="1"/>
          </p:cNvSpPr>
          <p:nvPr>
            <p:ph type="title"/>
          </p:nvPr>
        </p:nvSpPr>
        <p:spPr/>
        <p:txBody>
          <a:bodyPr/>
          <a:lstStyle/>
          <a:p>
            <a:r>
              <a:rPr lang="en-US" dirty="0"/>
              <a:t>Slide 8</a:t>
            </a:r>
          </a:p>
        </p:txBody>
      </p:sp>
      <p:sp>
        <p:nvSpPr>
          <p:cNvPr id="7" name="TextBox 6">
            <a:extLst>
              <a:ext uri="{FF2B5EF4-FFF2-40B4-BE49-F238E27FC236}">
                <a16:creationId xmlns:a16="http://schemas.microsoft.com/office/drawing/2014/main" id="{81E1FB7A-731E-4408-B051-CB366348E521}"/>
              </a:ext>
            </a:extLst>
          </p:cNvPr>
          <p:cNvSpPr txBox="1"/>
          <p:nvPr/>
        </p:nvSpPr>
        <p:spPr>
          <a:xfrm>
            <a:off x="381000" y="1592973"/>
            <a:ext cx="10073640" cy="4247317"/>
          </a:xfrm>
          <a:prstGeom prst="rect">
            <a:avLst/>
          </a:prstGeom>
          <a:noFill/>
        </p:spPr>
        <p:txBody>
          <a:bodyPr wrap="square" rtlCol="0">
            <a:spAutoFit/>
          </a:bodyPr>
          <a:lstStyle/>
          <a:p>
            <a:r>
              <a:rPr lang="en-US" sz="1400" b="1" dirty="0">
                <a:solidFill>
                  <a:schemeClr val="accent1"/>
                </a:solidFill>
              </a:rPr>
              <a:t>Total Sales:   </a:t>
            </a:r>
            <a:r>
              <a:rPr lang="en-US" sz="1400" dirty="0"/>
              <a:t>Overall revenue.</a:t>
            </a:r>
          </a:p>
          <a:p>
            <a:endParaRPr lang="en-US" sz="1400" dirty="0"/>
          </a:p>
          <a:p>
            <a:r>
              <a:rPr lang="en-US" sz="1400" b="1" dirty="0">
                <a:solidFill>
                  <a:schemeClr val="accent1"/>
                </a:solidFill>
              </a:rPr>
              <a:t>Total Orders: </a:t>
            </a:r>
            <a:r>
              <a:rPr lang="en-US" sz="1400" dirty="0"/>
              <a:t>Total number of sales transactions.</a:t>
            </a:r>
          </a:p>
          <a:p>
            <a:endParaRPr lang="en-US" sz="1400" dirty="0"/>
          </a:p>
          <a:p>
            <a:r>
              <a:rPr lang="en-US" sz="1400" b="1" dirty="0">
                <a:solidFill>
                  <a:schemeClr val="accent1"/>
                </a:solidFill>
              </a:rPr>
              <a:t>Total Quantity Sold</a:t>
            </a:r>
            <a:r>
              <a:rPr lang="en-US" sz="1400" dirty="0">
                <a:solidFill>
                  <a:schemeClr val="accent1"/>
                </a:solidFill>
              </a:rPr>
              <a:t>: </a:t>
            </a:r>
            <a:r>
              <a:rPr lang="en-US" sz="1400" dirty="0"/>
              <a:t>  Product demand indicator.</a:t>
            </a:r>
          </a:p>
          <a:p>
            <a:endParaRPr lang="en-US" sz="1400" dirty="0"/>
          </a:p>
          <a:p>
            <a:r>
              <a:rPr lang="en-US" sz="1400" b="1" dirty="0">
                <a:solidFill>
                  <a:schemeClr val="accent1"/>
                </a:solidFill>
              </a:rPr>
              <a:t>Sales by Store Location:   </a:t>
            </a:r>
            <a:r>
              <a:rPr lang="en-US" sz="1400" dirty="0"/>
              <a:t>Sales performance across different store locations.</a:t>
            </a:r>
          </a:p>
          <a:p>
            <a:endParaRPr lang="en-US" sz="1400" dirty="0"/>
          </a:p>
          <a:p>
            <a:r>
              <a:rPr lang="en-US" sz="1400" b="1" dirty="0">
                <a:solidFill>
                  <a:schemeClr val="accent1"/>
                </a:solidFill>
              </a:rPr>
              <a:t>Sales by Product Category:  </a:t>
            </a:r>
            <a:r>
              <a:rPr lang="en-US" sz="1400" dirty="0"/>
              <a:t>Insights into customer preferences.</a:t>
            </a:r>
          </a:p>
          <a:p>
            <a:endParaRPr lang="en-US" sz="1400" b="1" dirty="0">
              <a:solidFill>
                <a:schemeClr val="accent1"/>
              </a:solidFill>
            </a:endParaRPr>
          </a:p>
          <a:p>
            <a:r>
              <a:rPr lang="en-US" sz="1400" b="1" dirty="0">
                <a:solidFill>
                  <a:schemeClr val="accent1"/>
                </a:solidFill>
              </a:rPr>
              <a:t>Sales Analysis by Weekdays and Weekends: </a:t>
            </a:r>
            <a:r>
              <a:rPr lang="en-US" sz="1400" dirty="0"/>
              <a:t>Comparing sales performance between weekdays and weekends.</a:t>
            </a:r>
          </a:p>
          <a:p>
            <a:endParaRPr lang="en-US" sz="1400" dirty="0"/>
          </a:p>
          <a:p>
            <a:r>
              <a:rPr lang="en-US" sz="1400" b="1" dirty="0">
                <a:solidFill>
                  <a:schemeClr val="accent1"/>
                </a:solidFill>
              </a:rPr>
              <a:t>Daily Sales with Average Line; </a:t>
            </a:r>
            <a:r>
              <a:rPr lang="en-US" sz="1400" dirty="0"/>
              <a:t>Daily sales trends with a line showing the average sales for comparison.</a:t>
            </a:r>
          </a:p>
          <a:p>
            <a:endParaRPr lang="en-US" sz="1400" dirty="0"/>
          </a:p>
          <a:p>
            <a:r>
              <a:rPr lang="en-US" sz="1400" b="1" dirty="0">
                <a:solidFill>
                  <a:schemeClr val="accent1"/>
                </a:solidFill>
              </a:rPr>
              <a:t>Top 10 Products by Sales: </a:t>
            </a:r>
            <a:r>
              <a:rPr lang="en-US" sz="1400" dirty="0"/>
              <a:t>Identifying the five best-selling products based on total sales.</a:t>
            </a:r>
          </a:p>
          <a:p>
            <a:endParaRPr lang="en-US" sz="1400" dirty="0"/>
          </a:p>
          <a:p>
            <a:r>
              <a:rPr lang="en-US" sz="1400" b="1" dirty="0">
                <a:solidFill>
                  <a:schemeClr val="accent1"/>
                </a:solidFill>
              </a:rPr>
              <a:t>Sales by Days and Hours: </a:t>
            </a:r>
            <a:r>
              <a:rPr lang="en-US" sz="1400" dirty="0"/>
              <a:t>Analysis of sales patterns by day of the week and time of day.</a:t>
            </a:r>
          </a:p>
          <a:p>
            <a:endParaRPr lang="en-US" sz="1400" dirty="0"/>
          </a:p>
          <a:p>
            <a:r>
              <a:rPr lang="en-US" sz="1400" dirty="0"/>
              <a:t>These KPIs help assess the coffee shop's performance.</a:t>
            </a:r>
          </a:p>
        </p:txBody>
      </p:sp>
    </p:spTree>
    <p:extLst>
      <p:ext uri="{BB962C8B-B14F-4D97-AF65-F5344CB8AC3E}">
        <p14:creationId xmlns:p14="http://schemas.microsoft.com/office/powerpoint/2010/main" val="7962810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1656367" y="252275"/>
            <a:ext cx="8385928" cy="486865"/>
          </a:xfrm>
          <a:prstGeom prst="rect">
            <a:avLst/>
          </a:prstGeom>
          <a:noFill/>
        </p:spPr>
        <p:txBody>
          <a:bodyPr wrap="square" rtlCol="0">
            <a:spAutoFit/>
          </a:bodyPr>
          <a:lstStyle/>
          <a:p>
            <a:pPr>
              <a:lnSpc>
                <a:spcPct val="80000"/>
              </a:lnSpc>
            </a:pPr>
            <a:r>
              <a:rPr lang="en-US" sz="3200" dirty="0">
                <a:solidFill>
                  <a:schemeClr val="accent1"/>
                </a:solidFill>
                <a:latin typeface="Algerian" panose="04020705040A02060702" pitchFamily="82" charset="0"/>
              </a:rPr>
              <a:t>DASHBOARD DESIGN &amp; COMPONENTS</a:t>
            </a:r>
            <a:endParaRPr lang="en-US" sz="3200" dirty="0">
              <a:solidFill>
                <a:schemeClr val="accent1"/>
              </a:solidFill>
              <a:latin typeface="Algerian" panose="04020705040A02060702" pitchFamily="82" charset="0"/>
              <a:ea typeface="Lato Black" panose="020F0502020204030203" pitchFamily="34" charset="0"/>
              <a:cs typeface="Lato Black" panose="020F0502020204030203" pitchFamily="34" charset="0"/>
            </a:endParaRP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7DE2B49C-CE24-4B2C-A907-D24A437F893D}"/>
              </a:ext>
            </a:extLst>
          </p:cNvPr>
          <p:cNvSpPr>
            <a:spLocks noGrp="1"/>
          </p:cNvSpPr>
          <p:nvPr>
            <p:ph type="title"/>
          </p:nvPr>
        </p:nvSpPr>
        <p:spPr/>
        <p:txBody>
          <a:bodyPr/>
          <a:lstStyle/>
          <a:p>
            <a:r>
              <a:rPr lang="en-US" dirty="0"/>
              <a:t>Slide 11</a:t>
            </a:r>
          </a:p>
        </p:txBody>
      </p:sp>
      <p:sp>
        <p:nvSpPr>
          <p:cNvPr id="5" name="TextBox 4">
            <a:extLst>
              <a:ext uri="{FF2B5EF4-FFF2-40B4-BE49-F238E27FC236}">
                <a16:creationId xmlns:a16="http://schemas.microsoft.com/office/drawing/2014/main" id="{284DBCFB-42C2-47A1-8E3E-EB9E73940F54}"/>
              </a:ext>
            </a:extLst>
          </p:cNvPr>
          <p:cNvSpPr txBox="1"/>
          <p:nvPr/>
        </p:nvSpPr>
        <p:spPr>
          <a:xfrm flipH="1">
            <a:off x="906544" y="873276"/>
            <a:ext cx="10378912" cy="6124754"/>
          </a:xfrm>
          <a:prstGeom prst="rect">
            <a:avLst/>
          </a:prstGeom>
          <a:noFill/>
        </p:spPr>
        <p:txBody>
          <a:bodyPr wrap="square" rtlCol="0">
            <a:spAutoFit/>
          </a:bodyPr>
          <a:lstStyle/>
          <a:p>
            <a:r>
              <a:rPr lang="en-US" sz="1400" b="1" dirty="0">
                <a:solidFill>
                  <a:srgbClr val="C00000"/>
                </a:solidFill>
              </a:rPr>
              <a:t>DESIGN APPROACH</a:t>
            </a:r>
            <a:endParaRPr lang="en-US" sz="1400" dirty="0">
              <a:solidFill>
                <a:srgbClr val="C00000"/>
              </a:solidFill>
            </a:endParaRPr>
          </a:p>
          <a:p>
            <a:br>
              <a:rPr lang="en-US" sz="1400" dirty="0"/>
            </a:br>
            <a:r>
              <a:rPr lang="en-US" sz="1400" dirty="0"/>
              <a:t>The design is crafted to be clear and communicative, incorporating elements that support strategic decision-making.</a:t>
            </a:r>
          </a:p>
          <a:p>
            <a:br>
              <a:rPr lang="en-US" sz="1400" dirty="0"/>
            </a:br>
            <a:r>
              <a:rPr lang="en-US" sz="1400" b="1" dirty="0">
                <a:solidFill>
                  <a:schemeClr val="accent1"/>
                </a:solidFill>
              </a:rPr>
              <a:t>VISUAL ELEMENTS</a:t>
            </a:r>
            <a:endParaRPr lang="en-US" sz="1400" dirty="0">
              <a:solidFill>
                <a:schemeClr val="accent1"/>
              </a:solidFill>
            </a:endParaRPr>
          </a:p>
          <a:p>
            <a:br>
              <a:rPr lang="en-US" sz="1400" dirty="0"/>
            </a:br>
            <a:r>
              <a:rPr lang="en-US" sz="1400" dirty="0"/>
              <a:t>DASHBOARD DESIGN &amp; COMPONENTS</a:t>
            </a:r>
          </a:p>
          <a:p>
            <a:br>
              <a:rPr lang="en-US" sz="1400" dirty="0"/>
            </a:br>
            <a:r>
              <a:rPr lang="en-US" sz="1400" dirty="0"/>
              <a:t>Cards, Slicers, Line, Chart, Pie Chart, Donut chart, Stacked Bar Chart, Stacked Column Chart, </a:t>
            </a:r>
          </a:p>
          <a:p>
            <a:br>
              <a:rPr lang="en-US" sz="1400" dirty="0">
                <a:solidFill>
                  <a:schemeClr val="accent1"/>
                </a:solidFill>
              </a:rPr>
            </a:br>
            <a:r>
              <a:rPr lang="en-US" sz="1400" b="1" dirty="0">
                <a:solidFill>
                  <a:schemeClr val="accent1"/>
                </a:solidFill>
              </a:rPr>
              <a:t>TOOLS USED</a:t>
            </a:r>
            <a:endParaRPr lang="en-US" sz="1400" dirty="0">
              <a:solidFill>
                <a:schemeClr val="accent1"/>
              </a:solidFill>
            </a:endParaRPr>
          </a:p>
          <a:p>
            <a:br>
              <a:rPr lang="en-US" sz="1400" dirty="0"/>
            </a:br>
            <a:r>
              <a:rPr lang="en-US" sz="1400" dirty="0"/>
              <a:t>Power BI, l &amp; SQL </a:t>
            </a:r>
          </a:p>
          <a:p>
            <a:br>
              <a:rPr lang="en-US" sz="1400" dirty="0"/>
            </a:br>
            <a:r>
              <a:rPr lang="en-US" sz="1400" b="1" dirty="0">
                <a:solidFill>
                  <a:schemeClr val="accent1"/>
                </a:solidFill>
              </a:rPr>
              <a:t>ANALYTICAL FOCUS AREAS</a:t>
            </a:r>
            <a:endParaRPr lang="en-US" sz="1400" dirty="0">
              <a:solidFill>
                <a:schemeClr val="accent1"/>
              </a:solidFill>
            </a:endParaRPr>
          </a:p>
          <a:p>
            <a:br>
              <a:rPr lang="en-US" sz="1400" dirty="0"/>
            </a:br>
            <a:r>
              <a:rPr lang="en-US" sz="1400" dirty="0"/>
              <a:t>Sales, Customer, and Product Category Analysis: Assessing sales performance, understanding customer behavior, and evaluating product category trends.</a:t>
            </a:r>
          </a:p>
          <a:p>
            <a:br>
              <a:rPr lang="en-US" sz="1400" dirty="0"/>
            </a:br>
            <a:r>
              <a:rPr lang="en-US" sz="1400" b="1" dirty="0">
                <a:solidFill>
                  <a:schemeClr val="accent1">
                    <a:lumMod val="75000"/>
                  </a:schemeClr>
                </a:solidFill>
              </a:rPr>
              <a:t>FEATURES</a:t>
            </a:r>
            <a:endParaRPr lang="en-US" sz="1400" dirty="0">
              <a:solidFill>
                <a:schemeClr val="accent1">
                  <a:lumMod val="75000"/>
                </a:schemeClr>
              </a:solidFill>
            </a:endParaRPr>
          </a:p>
          <a:p>
            <a:br>
              <a:rPr lang="en-US" sz="1400" dirty="0"/>
            </a:br>
            <a:r>
              <a:rPr lang="en-US" sz="1400" dirty="0"/>
              <a:t>Page Navigation, Filters, Zoom In &amp; Out</a:t>
            </a:r>
          </a:p>
          <a:p>
            <a:br>
              <a:rPr lang="en-US" sz="1400" dirty="0"/>
            </a:br>
            <a:r>
              <a:rPr lang="en-US" sz="1400" b="1" dirty="0">
                <a:solidFill>
                  <a:schemeClr val="accent1"/>
                </a:solidFill>
              </a:rPr>
              <a:t>DASHBOARD TYPE</a:t>
            </a:r>
            <a:endParaRPr lang="en-US" sz="1400" dirty="0">
              <a:solidFill>
                <a:schemeClr val="accent1"/>
              </a:solidFill>
            </a:endParaRPr>
          </a:p>
          <a:p>
            <a:br>
              <a:rPr lang="en-US" sz="1400" dirty="0"/>
            </a:br>
            <a:r>
              <a:rPr lang="en-US" sz="1400" dirty="0"/>
              <a:t>Analytical Dashboard</a:t>
            </a:r>
          </a:p>
          <a:p>
            <a:br>
              <a:rPr lang="en-US" sz="1400" dirty="0"/>
            </a:br>
            <a:endParaRPr lang="en-US" sz="1400" dirty="0"/>
          </a:p>
        </p:txBody>
      </p:sp>
    </p:spTree>
    <p:extLst>
      <p:ext uri="{BB962C8B-B14F-4D97-AF65-F5344CB8AC3E}">
        <p14:creationId xmlns:p14="http://schemas.microsoft.com/office/powerpoint/2010/main" val="28538369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7A79A2-A147-4B30-9E62-7A0E4259316F}"/>
              </a:ext>
            </a:extLst>
          </p:cNvPr>
          <p:cNvPicPr>
            <a:picLocks noChangeAspect="1"/>
          </p:cNvPicPr>
          <p:nvPr/>
        </p:nvPicPr>
        <p:blipFill rotWithShape="1">
          <a:blip r:embed="rId2"/>
          <a:srcRect l="3170" t="26075" r="44718" b="17330"/>
          <a:stretch/>
        </p:blipFill>
        <p:spPr>
          <a:xfrm>
            <a:off x="0" y="-11435"/>
            <a:ext cx="12192000" cy="6544210"/>
          </a:xfrm>
          <a:prstGeom prst="rect">
            <a:avLst/>
          </a:prstGeom>
        </p:spPr>
      </p:pic>
    </p:spTree>
    <p:extLst>
      <p:ext uri="{BB962C8B-B14F-4D97-AF65-F5344CB8AC3E}">
        <p14:creationId xmlns:p14="http://schemas.microsoft.com/office/powerpoint/2010/main" val="3524260757"/>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2F2F2F"/>
      </a:dk2>
      <a:lt2>
        <a:srgbClr val="E6E6E6"/>
      </a:lt2>
      <a:accent1>
        <a:srgbClr val="D83B01"/>
      </a:accent1>
      <a:accent2>
        <a:srgbClr val="2F2F2F"/>
      </a:accent2>
      <a:accent3>
        <a:srgbClr val="D2D2D2"/>
      </a:accent3>
      <a:accent4>
        <a:srgbClr val="E6E6E6"/>
      </a:accent4>
      <a:accent5>
        <a:srgbClr val="000000"/>
      </a:accent5>
      <a:accent6>
        <a:srgbClr val="D83B01"/>
      </a:accent6>
      <a:hlink>
        <a:srgbClr val="D83B01"/>
      </a:hlink>
      <a:folHlink>
        <a:srgbClr val="D83B0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01884_Coffee Shop Business Pitch Deck_RVA_v3.potx" id="{C1322C9F-FF28-439C-83B3-ADD70030630F}" vid="{FE0D3DD2-3091-4F75-9007-330AA7DC69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BCEF3AB-10D4-49E3-B75C-776D60141D78}">
  <ds:schemaRefs>
    <ds:schemaRef ds:uri="http://schemas.microsoft.com/sharepoint/v3/contenttype/forms"/>
  </ds:schemaRefs>
</ds:datastoreItem>
</file>

<file path=customXml/itemProps2.xml><?xml version="1.0" encoding="utf-8"?>
<ds:datastoreItem xmlns:ds="http://schemas.openxmlformats.org/officeDocument/2006/customXml" ds:itemID="{2AC98A6E-22EC-4DD4-9EEB-7896057C12A3}">
  <ds:schemaRefs>
    <ds:schemaRef ds:uri="http://purl.org/dc/dcmitype/"/>
    <ds:schemaRef ds:uri="71af3243-3dd4-4a8d-8c0d-dd76da1f02a5"/>
    <ds:schemaRef ds:uri="http://schemas.microsoft.com/office/infopath/2007/PartnerControls"/>
    <ds:schemaRef ds:uri="http://www.w3.org/XML/1998/namespace"/>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16c05727-aa75-4e4a-9b5f-8a80a1165891"/>
    <ds:schemaRef ds:uri="http://purl.org/dc/terms/"/>
  </ds:schemaRefs>
</ds:datastoreItem>
</file>

<file path=customXml/itemProps3.xml><?xml version="1.0" encoding="utf-8"?>
<ds:datastoreItem xmlns:ds="http://schemas.openxmlformats.org/officeDocument/2006/customXml" ds:itemID="{D3510E7F-70F5-4475-850F-7F9C0A821B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Coffee Shop Business Pitch Deck</Template>
  <TotalTime>0</TotalTime>
  <Words>1057</Words>
  <Application>Microsoft Office PowerPoint</Application>
  <PresentationFormat>Widescreen</PresentationFormat>
  <Paragraphs>149</Paragraphs>
  <Slides>18</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Algerian</vt:lpstr>
      <vt:lpstr>Arial</vt:lpstr>
      <vt:lpstr>Bodoni MT Black</vt:lpstr>
      <vt:lpstr>Calibri</vt:lpstr>
      <vt:lpstr>Calibri Light</vt:lpstr>
      <vt:lpstr>Lato</vt:lpstr>
      <vt:lpstr>Lato Black</vt:lpstr>
      <vt:lpstr>Roboto Condensed Light</vt:lpstr>
      <vt:lpstr>Segoe UI Light</vt:lpstr>
      <vt:lpstr>Office Theme</vt:lpstr>
      <vt:lpstr>Slide 1</vt:lpstr>
      <vt:lpstr>Slide 3</vt:lpstr>
      <vt:lpstr>Slide 5</vt:lpstr>
      <vt:lpstr>Slide 6</vt:lpstr>
      <vt:lpstr>Slide 2</vt:lpstr>
      <vt:lpstr>Slide 7</vt:lpstr>
      <vt:lpstr>Slide 8</vt:lpstr>
      <vt:lpstr>Slide 11</vt:lpstr>
      <vt:lpstr>PowerPoint Presentation</vt:lpstr>
      <vt:lpstr>PowerPoint Presentation</vt:lpstr>
      <vt:lpstr>PowerPoint Presentation</vt:lpstr>
      <vt:lpstr>PowerPoint Presentation</vt:lpstr>
      <vt:lpstr>PowerPoint Presentation</vt:lpstr>
      <vt:lpstr>PowerPoint Presentation</vt:lpstr>
      <vt:lpstr>Key Insights:</vt:lpstr>
      <vt:lpstr>Slide 4</vt:lpstr>
      <vt:lpstr>Slide 10</vt:lpstr>
      <vt:lpstr>Slide 15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2024-10-19T12:45:38Z</dcterms:created>
  <dcterms:modified xsi:type="dcterms:W3CDTF">2024-12-02T15:55:13Z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